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6" autoAdjust="0"/>
    <p:restoredTop sz="92540" autoAdjust="0"/>
  </p:normalViewPr>
  <p:slideViewPr>
    <p:cSldViewPr>
      <p:cViewPr>
        <p:scale>
          <a:sx n="70" d="100"/>
          <a:sy n="70" d="100"/>
        </p:scale>
        <p:origin x="-2286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fld id="{7A8F2F9A-34A3-4610-B9F1-DEC9E878C0B1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fld id="{2EB112CA-7E00-4E70-862A-9AEB44B88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6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fld id="{A7DE2FE6-E442-472F-8EFA-9205A5BA14E8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fld id="{4C037CA1-5790-489A-A624-D0774D0A4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43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1066800"/>
            <a:ext cx="9144000" cy="457200"/>
          </a:xfrm>
          <a:prstGeom prst="homePlate">
            <a:avLst>
              <a:gd name="adj" fmla="val 9687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514600" y="152400"/>
            <a:ext cx="6248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4400" b="1" smtClean="0">
                <a:solidFill>
                  <a:schemeClr val="bg1"/>
                </a:solidFill>
                <a:latin typeface="Century Gothic" pitchFamily="34" charset="0"/>
              </a:rPr>
              <a:t>C N H   | </a:t>
            </a:r>
            <a:r>
              <a:rPr lang="en-US" sz="440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905000" y="6149975"/>
            <a:ext cx="5286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4000" dirty="0" smtClean="0">
                <a:solidFill>
                  <a:srgbClr val="FFFFFF"/>
                </a:solidFill>
                <a:latin typeface="Century Gothic" pitchFamily="34" charset="0"/>
              </a:rPr>
              <a:t>|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09800" y="6172200"/>
            <a:ext cx="6553200" cy="692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Updated by:  Member Recognition Committee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California-Nevada-Hawaii District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August 2013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3B3B3B"/>
              </a:clrFrom>
              <a:clrTo>
                <a:srgbClr val="3B3B3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97600"/>
            <a:ext cx="671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1371600" y="46482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400" dirty="0" smtClean="0"/>
              <a:t>Presented by:</a:t>
            </a:r>
            <a:endParaRPr lang="en-US" sz="14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47713" y="6157913"/>
            <a:ext cx="1828800" cy="738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Century Gothic" charset="0"/>
                <a:cs typeface="Century Gothic" charset="0"/>
              </a:rPr>
              <a:t>CNH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 b="1">
                <a:uFillTx/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AEE6-91E2-4A94-94F9-96135BA12E05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103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5956E-84F0-424C-947F-8E0AC13D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5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7D94F-4A3B-4BEB-9709-819ADCF4F5FD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2AAD-BFC0-48A9-8025-925CA4A71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186EB-46D5-475E-86AD-F10726CF756D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C64A-3223-4699-B67A-39A45848D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2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31EC7-2DF0-4CB6-A8B2-3FCF6CC00481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A8736-5425-4967-9BF2-FC76A211A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D159-D512-4779-B502-0B6E0095DB86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A910-DEEE-4614-BFED-965FD6030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8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1447800"/>
            <a:ext cx="228600" cy="4724400"/>
          </a:xfrm>
          <a:prstGeom prst="rect">
            <a:avLst/>
          </a:prstGeom>
          <a:gradFill flip="none" rotWithShape="1">
            <a:gsLst>
              <a:gs pos="0">
                <a:srgbClr val="8DC63F">
                  <a:tint val="66000"/>
                  <a:satMod val="160000"/>
                </a:srgbClr>
              </a:gs>
              <a:gs pos="50000">
                <a:srgbClr val="8DC63F">
                  <a:tint val="44500"/>
                  <a:satMod val="160000"/>
                </a:srgbClr>
              </a:gs>
              <a:gs pos="100000">
                <a:srgbClr val="8DC63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38288" y="6248400"/>
            <a:ext cx="6477000" cy="4921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Training Topic: Year-Long Recognition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CNH Key Club District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990600"/>
            <a:ext cx="9144000" cy="457200"/>
            <a:chOff x="0" y="990600"/>
            <a:chExt cx="9144000" cy="457200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8686800" y="1219200"/>
              <a:ext cx="457200" cy="2286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Pentagon 9"/>
            <p:cNvSpPr/>
            <p:nvPr/>
          </p:nvSpPr>
          <p:spPr>
            <a:xfrm>
              <a:off x="0" y="990600"/>
              <a:ext cx="9144000" cy="457200"/>
            </a:xfrm>
            <a:prstGeom prst="homePlate">
              <a:avLst>
                <a:gd name="adj" fmla="val 101163"/>
              </a:avLst>
            </a:prstGeom>
            <a:grpFill/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6200" y="6157913"/>
            <a:ext cx="1828800" cy="738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Century Gothic" charset="0"/>
                <a:cs typeface="Century Gothic" charset="0"/>
              </a:rPr>
              <a:t>CNH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33488" y="6149975"/>
            <a:ext cx="52863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4000" dirty="0" smtClean="0">
                <a:solidFill>
                  <a:srgbClr val="FFFFFF"/>
                </a:solidFill>
                <a:latin typeface="Century Gothic" pitchFamily="34" charset="0"/>
              </a:rPr>
              <a:t>|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>
                <a:uFillTx/>
                <a:latin typeface="Century Gothic" pitchFamily="34" charset="0"/>
              </a:defRPr>
            </a:lvl1pPr>
            <a:lvl2pPr>
              <a:buFontTx/>
              <a:buNone/>
              <a:defRPr>
                <a:uFillTx/>
                <a:latin typeface="Century Gothic" pitchFamily="34" charset="0"/>
              </a:defRPr>
            </a:lvl2pPr>
            <a:lvl3pPr>
              <a:buFontTx/>
              <a:buNone/>
              <a:defRPr>
                <a:uFillTx/>
                <a:latin typeface="Century Gothic" pitchFamily="34" charset="0"/>
              </a:defRPr>
            </a:lvl3pPr>
            <a:lvl4pPr>
              <a:buFontTx/>
              <a:buNone/>
              <a:defRPr>
                <a:uFillTx/>
                <a:latin typeface="Century Gothic" pitchFamily="34" charset="0"/>
              </a:defRPr>
            </a:lvl4pPr>
            <a:lvl5pPr>
              <a:buFontTx/>
              <a:buNone/>
              <a:defRPr>
                <a:uFillTx/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uFillTx/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5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8600" y="457200"/>
            <a:ext cx="228600" cy="5715000"/>
          </a:xfrm>
          <a:prstGeom prst="rect">
            <a:avLst/>
          </a:prstGeom>
          <a:gradFill flip="none" rotWithShape="1">
            <a:gsLst>
              <a:gs pos="0">
                <a:srgbClr val="8DC63F">
                  <a:tint val="66000"/>
                  <a:satMod val="160000"/>
                </a:srgbClr>
              </a:gs>
              <a:gs pos="50000">
                <a:srgbClr val="8DC63F">
                  <a:tint val="44500"/>
                  <a:satMod val="160000"/>
                </a:srgbClr>
              </a:gs>
              <a:gs pos="100000">
                <a:srgbClr val="8DC63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538288" y="6248400"/>
            <a:ext cx="6477000" cy="4921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Training Topic: Effective Event Planning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1300" dirty="0" smtClean="0">
                <a:solidFill>
                  <a:srgbClr val="FFFFFF"/>
                </a:solidFill>
                <a:latin typeface="Goudy Old Style" charset="0"/>
                <a:cs typeface="Goudy Old Style" charset="0"/>
              </a:rPr>
              <a:t>CNH Key Club District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157913"/>
            <a:ext cx="1828800" cy="738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Century Gothic" charset="0"/>
                <a:cs typeface="Century Gothic" charset="0"/>
              </a:rPr>
              <a:t>CNH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233488" y="6149975"/>
            <a:ext cx="52863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lang="en-US" sz="4000" dirty="0" smtClean="0">
                <a:solidFill>
                  <a:srgbClr val="FFFFFF"/>
                </a:solidFill>
                <a:latin typeface="Century Gothic" pitchFamily="34" charset="0"/>
              </a:rPr>
              <a:t>|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6028" y="914400"/>
            <a:ext cx="8229600" cy="4830763"/>
          </a:xfrm>
        </p:spPr>
        <p:txBody>
          <a:bodyPr/>
          <a:lstStyle>
            <a:lvl1pPr>
              <a:buFontTx/>
              <a:buNone/>
              <a:defRPr>
                <a:uFillTx/>
                <a:latin typeface="Century Gothic" pitchFamily="34" charset="0"/>
              </a:defRPr>
            </a:lvl1pPr>
            <a:lvl2pPr>
              <a:buFontTx/>
              <a:buNone/>
              <a:defRPr>
                <a:uFillTx/>
                <a:latin typeface="Century Gothic" pitchFamily="34" charset="0"/>
              </a:defRPr>
            </a:lvl2pPr>
            <a:lvl3pPr>
              <a:buFontTx/>
              <a:buNone/>
              <a:defRPr>
                <a:uFillTx/>
                <a:latin typeface="Century Gothic" pitchFamily="34" charset="0"/>
              </a:defRPr>
            </a:lvl3pPr>
            <a:lvl4pPr>
              <a:buFontTx/>
              <a:buNone/>
              <a:defRPr>
                <a:uFillTx/>
                <a:latin typeface="Century Gothic" pitchFamily="34" charset="0"/>
              </a:defRPr>
            </a:lvl4pPr>
            <a:lvl5pPr>
              <a:buFontTx/>
              <a:buNone/>
              <a:defRPr>
                <a:uFillTx/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4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295C-FDD7-4343-9A20-99440B84CC27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DCF9-4F6E-4AFC-AF98-22B5FF979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A53E-1689-467A-8944-AA4978A31543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8A14F-CF6B-401C-8350-43D243347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1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E91A-1826-4205-BE9C-C4F343CA7FA2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41F2-0A9D-418D-928B-AE72C34ED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74BD-FE74-4F15-9CBC-2841E58F24A9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D61A-D94D-4C48-A84D-23AAC661A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392CB-9F47-4E06-BFCB-5148C1A9A8BF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EA621-60B3-4BEC-AC0A-B54D06339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4DD2-3C75-4BD6-90AD-DDABBAC72DF9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9CE9A-C66C-4164-A5C2-7FA0D155A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7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fld id="{E35787DB-772D-462D-A96D-A9656F803164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cs typeface="+mn-cs"/>
              </a:defRPr>
            </a:lvl1pPr>
          </a:lstStyle>
          <a:p>
            <a:pPr>
              <a:defRPr/>
            </a:pPr>
            <a:fld id="{653DC8C7-0297-49F8-8BFB-BA9C687DE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udy Old Style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udy Old Style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udy Old Style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udy Old Style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udy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Cbk980jV7Ao?t=2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eaLnBrk="1" hangingPunct="1"/>
            <a:r>
              <a:rPr lang="en-US" smtClean="0"/>
              <a:t>Year-Long Recognition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Abraham Garalde, </a:t>
            </a:r>
            <a:r>
              <a:rPr lang="en-US" smtClean="0">
                <a:solidFill>
                  <a:schemeClr val="tx1"/>
                </a:solidFill>
              </a:rPr>
              <a:t> D19S Lt. Governor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Quynh “Tina” Mai, </a:t>
            </a:r>
            <a:r>
              <a:rPr lang="en-US" smtClean="0">
                <a:solidFill>
                  <a:schemeClr val="tx1"/>
                </a:solidFill>
              </a:rPr>
              <a:t>D30S Lt. Governor</a:t>
            </a:r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2949672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BEElieve in Validation</a:t>
            </a:r>
          </a:p>
          <a:p>
            <a:pPr eaLnBrk="1" hangingPunct="1">
              <a:buFontTx/>
              <a:buChar char="•"/>
            </a:pPr>
            <a:r>
              <a:rPr lang="en-US" smtClean="0">
                <a:hlinkClick r:id="rId2"/>
              </a:rPr>
              <a:t>http://youtu.be/Cbk980jV7Ao?t=2m</a:t>
            </a:r>
            <a:r>
              <a:rPr lang="en-US" smtClean="0"/>
              <a:t>   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Everybody is Important!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 smtClean="0"/>
              <a:t>Buzzing </a:t>
            </a:r>
            <a:r>
              <a:rPr lang="en-US" b="1" i="1" dirty="0" smtClean="0"/>
              <a:t>with Questions, Comments, or Concerns? </a:t>
            </a:r>
          </a:p>
          <a:p>
            <a:pPr marL="0" indent="0" algn="r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marL="0" indent="0" algn="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Member Recognition Chair </a:t>
            </a:r>
            <a:r>
              <a:rPr lang="en-US" sz="2000" b="1" dirty="0" smtClean="0"/>
              <a:t>Carissa Yen</a:t>
            </a: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cnhkc.mr@gmail.com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Year Long Recognition</a:t>
            </a:r>
          </a:p>
        </p:txBody>
      </p:sp>
      <p:pic>
        <p:nvPicPr>
          <p:cNvPr id="15364" name="Picture 2" descr="http://img.printfection.com/13/59390/tBU6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886200"/>
            <a:ext cx="561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uburn.edu/~mrn0006/sweet_cute_cartoon_honey_bee_buzzing_around_0071-0905-2616-0023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18097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001000" cy="3352800"/>
          </a:xfrm>
        </p:spPr>
        <p:txBody>
          <a:bodyPr/>
          <a:lstStyle/>
          <a:p>
            <a:pPr algn="ctr" eaLnBrk="1" hangingPunct="1"/>
            <a:r>
              <a:rPr lang="en-US" sz="6500" b="1" smtClean="0"/>
              <a:t>Why should we recognize? </a:t>
            </a:r>
          </a:p>
          <a:p>
            <a:pPr algn="ctr" eaLnBrk="1" hangingPunct="1"/>
            <a:r>
              <a:rPr lang="en-US" sz="2000" i="1" smtClean="0">
                <a:latin typeface="Goudy Old Style" pitchFamily="18" charset="0"/>
              </a:rPr>
              <a:t/>
            </a:r>
            <a:br>
              <a:rPr lang="en-US" sz="2000" i="1" smtClean="0">
                <a:latin typeface="Goudy Old Style" pitchFamily="18" charset="0"/>
              </a:rPr>
            </a:br>
            <a:r>
              <a:rPr lang="en-US" sz="2000" i="1" smtClean="0">
                <a:latin typeface="Goudy Old Style" pitchFamily="18" charset="0"/>
              </a:rPr>
              <a:t>Share with us why recognizing </a:t>
            </a:r>
            <a:br>
              <a:rPr lang="en-US" sz="2000" i="1" smtClean="0">
                <a:latin typeface="Goudy Old Style" pitchFamily="18" charset="0"/>
              </a:rPr>
            </a:br>
            <a:r>
              <a:rPr lang="en-US" sz="2000" i="1" smtClean="0">
                <a:latin typeface="Goudy Old Style" pitchFamily="18" charset="0"/>
              </a:rPr>
              <a:t>the members we serve is important! 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5334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>
                <a:latin typeface="Century Gothic" pitchFamily="34" charset="0"/>
              </a:rPr>
              <a:t>The </a:t>
            </a:r>
            <a:r>
              <a:rPr lang="en-US" sz="4000" b="1">
                <a:solidFill>
                  <a:srgbClr val="FFE124"/>
                </a:solidFill>
                <a:latin typeface="Century Gothic" pitchFamily="34" charset="0"/>
              </a:rPr>
              <a:t>GOLDEN</a:t>
            </a:r>
            <a:r>
              <a:rPr lang="en-US" sz="4000" b="1">
                <a:latin typeface="Century Gothic" pitchFamily="34" charset="0"/>
              </a:rPr>
              <a:t>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b="1" smtClean="0"/>
              <a:t>Monthly CLUB-Level Awards 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Presented by the Club President and/or Advisor at club meetings </a:t>
            </a:r>
          </a:p>
          <a:p>
            <a:pPr eaLnBrk="1" hangingPunct="1"/>
            <a:r>
              <a:rPr lang="en-US" sz="3000" b="1" smtClean="0"/>
              <a:t>Monthly DIVISION-Level Awards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Presented by the Lieutenant Governor at Division Council Meetings every month</a:t>
            </a:r>
            <a:r>
              <a:rPr lang="en-US" sz="2500" b="1" smtClean="0"/>
              <a:t> </a:t>
            </a:r>
            <a:endParaRPr lang="en-US" sz="25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Club and Division Recognition</a:t>
            </a:r>
            <a:endParaRPr lang="en-US" dirty="0"/>
          </a:p>
        </p:txBody>
      </p:sp>
      <p:pic>
        <p:nvPicPr>
          <p:cNvPr id="7172" name="Picture 6" descr="http://www.vinylattraction.com/shop/files/t_45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3337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Recognize the clubs and members you serve! 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  Club of the Month 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  Member of the Month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  Most Spirited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  Most Service Hours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  Most Funds Raised                    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smtClean="0"/>
              <a:t>  Officer of the Month</a:t>
            </a:r>
          </a:p>
          <a:p>
            <a:pPr eaLnBrk="1" hangingPunct="1"/>
            <a:endParaRPr lang="en-US" sz="2000" smtClean="0">
              <a:latin typeface="Goudy Old Style" pitchFamily="18" charset="0"/>
            </a:endParaRPr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endParaRPr lang="en-US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Division Awards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14668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0"/>
            <a:ext cx="14478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0"/>
            <a:ext cx="14192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876800" y="4800600"/>
            <a:ext cx="403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i="1">
                <a:latin typeface="Century Gothic" pitchFamily="34" charset="0"/>
              </a:rPr>
              <a:t> Where to find these? </a:t>
            </a:r>
          </a:p>
          <a:p>
            <a:pPr eaLnBrk="1" hangingPunct="1"/>
            <a:r>
              <a:rPr lang="en-US" b="1" i="1">
                <a:latin typeface="Century Gothic" pitchFamily="34" charset="0"/>
              </a:rPr>
              <a:t>	CNH Cyberkey &gt;&gt; Board</a:t>
            </a:r>
          </a:p>
        </p:txBody>
      </p:sp>
      <p:pic>
        <p:nvPicPr>
          <p:cNvPr id="8200" name="Picture 6" descr="C:\Users\Tina\AppData\Local\Microsoft\Windows\Temporary Internet Files\Content.IE5\83B3YLNH\MC9002909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24400"/>
            <a:ext cx="304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Have clubs recognize their members monthly with certificates like: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500" dirty="0" smtClean="0"/>
              <a:t>Completed 50 Hours of Service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500" dirty="0" smtClean="0"/>
              <a:t>Member of the Month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500" dirty="0" smtClean="0"/>
              <a:t>Most Spirited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500" dirty="0" smtClean="0"/>
              <a:t>Most Service Hours</a:t>
            </a:r>
            <a:endParaRPr lang="en-US" sz="2500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Club Awards</a:t>
            </a:r>
          </a:p>
        </p:txBody>
      </p:sp>
      <p:pic>
        <p:nvPicPr>
          <p:cNvPr id="9220" name="Picture 4" descr="Screen Shot 2013-07-26 at 10.33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67200"/>
            <a:ext cx="22860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Screen Shot 2013-07-26 at 10.34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2286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3" descr="Screen Shot 2013-07-26 at 10.33.2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2667000"/>
            <a:ext cx="2336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en-US" smtClean="0"/>
              <a:t>Acknowledge special people that help you with our new Certificate of Thanks!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smtClean="0"/>
              <a:t>Create your own certificates with a pre-made template!</a:t>
            </a: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Certificates</a:t>
            </a:r>
          </a:p>
        </p:txBody>
      </p:sp>
      <p:pic>
        <p:nvPicPr>
          <p:cNvPr id="10244" name="Picture 3" descr="Screen Shot 2013-07-26 at 10.38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86200"/>
            <a:ext cx="27432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      BEE creative!</a:t>
            </a:r>
          </a:p>
          <a:p>
            <a:pPr eaLnBrk="1" hangingPunct="1">
              <a:buFont typeface="Arial" charset="0"/>
              <a:buChar char="•"/>
            </a:pPr>
            <a:r>
              <a:rPr lang="en-US" sz="3000" smtClean="0"/>
              <a:t>Use generic templates to make your own</a:t>
            </a: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Certificates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54338"/>
            <a:ext cx="2693988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27654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6788"/>
            <a:ext cx="28194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2324100"/>
            <a:ext cx="8229600" cy="4525963"/>
          </a:xfrm>
        </p:spPr>
        <p:txBody>
          <a:bodyPr/>
          <a:lstStyle/>
          <a:p>
            <a:pPr algn="ctr" eaLnBrk="1" hangingPunct="1"/>
            <a:r>
              <a:rPr lang="en-US" sz="4800" i="1" smtClean="0"/>
              <a:t>Where can you find these brand new, </a:t>
            </a:r>
            <a:r>
              <a:rPr lang="en-US" sz="4800" b="1" i="1" smtClean="0">
                <a:solidFill>
                  <a:srgbClr val="FFE124"/>
                </a:solidFill>
              </a:rPr>
              <a:t>GOLDEN</a:t>
            </a:r>
            <a:r>
              <a:rPr lang="en-US" sz="4800" i="1" smtClean="0"/>
              <a:t> certificates?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Certificates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2400"/>
            <a:ext cx="17272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algn="ctr" eaLnBrk="1" hangingPunct="1"/>
            <a:r>
              <a:rPr lang="en-US" smtClean="0"/>
              <a:t>CNH Cyberkey &gt;&gt; Recognition Tab &gt;&gt; Member Recognition!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Certificates</a:t>
            </a:r>
          </a:p>
        </p:txBody>
      </p:sp>
      <p:pic>
        <p:nvPicPr>
          <p:cNvPr id="13316" name="Picture 5" descr="Screen Shot 2013-07-26 at 10.33.29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24892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Screen Shot 2013-07-26 at 10.34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24384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Screen Shot 2013-07-26 at 10.38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81400"/>
            <a:ext cx="23669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Screen Shot 2013-07-26 at 10.33.5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25304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ey Club 1">
      <a:dk1>
        <a:srgbClr val="000000"/>
      </a:dk1>
      <a:lt1>
        <a:srgbClr val="FFFFFF"/>
      </a:lt1>
      <a:dk2>
        <a:srgbClr val="002F5F"/>
      </a:dk2>
      <a:lt2>
        <a:srgbClr val="6D6E71"/>
      </a:lt2>
      <a:accent1>
        <a:srgbClr val="0098C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213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Year-Long Recognition</vt:lpstr>
      <vt:lpstr>PowerPoint Presentation</vt:lpstr>
      <vt:lpstr>Club and Division Recognition</vt:lpstr>
      <vt:lpstr>Division Awards</vt:lpstr>
      <vt:lpstr>Club Awards</vt:lpstr>
      <vt:lpstr>Special Certificates</vt:lpstr>
      <vt:lpstr>Special Certificates</vt:lpstr>
      <vt:lpstr>Certificates</vt:lpstr>
      <vt:lpstr>Certificates</vt:lpstr>
      <vt:lpstr>Everybody is Important!</vt:lpstr>
      <vt:lpstr>Year Long Recognition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Lotito-Byers;CNH Key Club District</dc:creator>
  <cp:lastModifiedBy>Lincoln</cp:lastModifiedBy>
  <cp:revision>67</cp:revision>
  <dcterms:created xsi:type="dcterms:W3CDTF">2012-05-22T23:44:23Z</dcterms:created>
  <dcterms:modified xsi:type="dcterms:W3CDTF">2013-08-14T05:58:36Z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