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slideLayouts/slideLayout21.xml" ContentType="application/vnd.openxmlformats-officedocument.presentationml.slideLayout+xml"/>
  <Override PartName="/ppt/theme/theme13.xml" ContentType="application/vnd.openxmlformats-officedocument.theme+xml"/>
  <Override PartName="/ppt/slideLayouts/slideLayout22.xml" ContentType="application/vnd.openxmlformats-officedocument.presentationml.slideLayout+xml"/>
  <Override PartName="/ppt/theme/theme14.xml" ContentType="application/vnd.openxmlformats-officedocument.theme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slideLayouts/slideLayout25.xml" ContentType="application/vnd.openxmlformats-officedocument.presentationml.slideLayout+xml"/>
  <Override PartName="/ppt/theme/theme17.xml" ContentType="application/vnd.openxmlformats-officedocument.theme+xml"/>
  <Override PartName="/ppt/slideLayouts/slideLayout26.xml" ContentType="application/vnd.openxmlformats-officedocument.presentationml.slideLayout+xml"/>
  <Override PartName="/ppt/theme/theme18.xml" ContentType="application/vnd.openxmlformats-officedocument.theme+xml"/>
  <Override PartName="/ppt/slideLayouts/slideLayout27.xml" ContentType="application/vnd.openxmlformats-officedocument.presentationml.slideLayout+xml"/>
  <Override PartName="/ppt/theme/theme19.xml" ContentType="application/vnd.openxmlformats-officedocument.theme+xml"/>
  <Override PartName="/ppt/slideLayouts/slideLayout28.xml" ContentType="application/vnd.openxmlformats-officedocument.presentationml.slideLayout+xml"/>
  <Override PartName="/ppt/theme/theme20.xml" ContentType="application/vnd.openxmlformats-officedocument.theme+xml"/>
  <Override PartName="/ppt/slideLayouts/slideLayout29.xml" ContentType="application/vnd.openxmlformats-officedocument.presentationml.slideLayout+xml"/>
  <Override PartName="/ppt/theme/theme21.xml" ContentType="application/vnd.openxmlformats-officedocument.theme+xml"/>
  <Override PartName="/ppt/slideLayouts/slideLayout30.xml" ContentType="application/vnd.openxmlformats-officedocument.presentationml.slideLayout+xml"/>
  <Override PartName="/ppt/theme/theme22.xml" ContentType="application/vnd.openxmlformats-officedocument.theme+xml"/>
  <Override PartName="/ppt/slideLayouts/slideLayout31.xml" ContentType="application/vnd.openxmlformats-officedocument.presentationml.slideLayout+xml"/>
  <Override PartName="/ppt/theme/theme23.xml" ContentType="application/vnd.openxmlformats-officedocument.theme+xml"/>
  <Override PartName="/ppt/slideLayouts/slideLayout32.xml" ContentType="application/vnd.openxmlformats-officedocument.presentationml.slideLayout+xml"/>
  <Override PartName="/ppt/theme/theme24.xml" ContentType="application/vnd.openxmlformats-officedocument.theme+xml"/>
  <Override PartName="/ppt/slideLayouts/slideLayout33.xml" ContentType="application/vnd.openxmlformats-officedocument.presentationml.slideLayout+xml"/>
  <Override PartName="/ppt/theme/theme25.xml" ContentType="application/vnd.openxmlformats-officedocument.theme+xml"/>
  <Override PartName="/ppt/slideLayouts/slideLayout34.xml" ContentType="application/vnd.openxmlformats-officedocument.presentationml.slideLayout+xml"/>
  <Override PartName="/ppt/theme/theme26.xml" ContentType="application/vnd.openxmlformats-officedocument.theme+xml"/>
  <Override PartName="/ppt/slideLayouts/slideLayout35.xml" ContentType="application/vnd.openxmlformats-officedocument.presentationml.slideLayout+xml"/>
  <Override PartName="/ppt/theme/theme27.xml" ContentType="application/vnd.openxmlformats-officedocument.theme+xml"/>
  <Override PartName="/ppt/slideLayouts/slideLayout36.xml" ContentType="application/vnd.openxmlformats-officedocument.presentationml.slideLayout+xml"/>
  <Override PartName="/ppt/theme/theme28.xml" ContentType="application/vnd.openxmlformats-officedocument.theme+xml"/>
  <Override PartName="/ppt/slideLayouts/slideLayout37.xml" ContentType="application/vnd.openxmlformats-officedocument.presentationml.slideLayout+xml"/>
  <Override PartName="/ppt/theme/theme29.xml" ContentType="application/vnd.openxmlformats-officedocument.theme+xml"/>
  <Override PartName="/ppt/slideLayouts/slideLayout38.xml" ContentType="application/vnd.openxmlformats-officedocument.presentationml.slideLayout+xml"/>
  <Override PartName="/ppt/theme/theme30.xml" ContentType="application/vnd.openxmlformats-officedocument.theme+xml"/>
  <Override PartName="/ppt/slideLayouts/slideLayout39.xml" ContentType="application/vnd.openxmlformats-officedocument.presentationml.slideLayout+xml"/>
  <Override PartName="/ppt/theme/theme31.xml" ContentType="application/vnd.openxmlformats-officedocument.theme+xml"/>
  <Override PartName="/ppt/slideLayouts/slideLayout40.xml" ContentType="application/vnd.openxmlformats-officedocument.presentationml.slideLayout+xml"/>
  <Override PartName="/ppt/theme/theme32.xml" ContentType="application/vnd.openxmlformats-officedocument.theme+xml"/>
  <Override PartName="/ppt/slideLayouts/slideLayout41.xml" ContentType="application/vnd.openxmlformats-officedocument.presentationml.slideLayout+xml"/>
  <Override PartName="/ppt/theme/theme33.xml" ContentType="application/vnd.openxmlformats-officedocument.theme+xml"/>
  <Override PartName="/ppt/slideLayouts/slideLayout42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793" r:id="rId2"/>
    <p:sldMasterId id="2147483795" r:id="rId3"/>
    <p:sldMasterId id="2147483797" r:id="rId4"/>
    <p:sldMasterId id="2147483799" r:id="rId5"/>
    <p:sldMasterId id="2147483801" r:id="rId6"/>
    <p:sldMasterId id="2147483803" r:id="rId7"/>
    <p:sldMasterId id="2147483805" r:id="rId8"/>
    <p:sldMasterId id="2147483807" r:id="rId9"/>
    <p:sldMasterId id="2147483809" r:id="rId10"/>
    <p:sldMasterId id="2147483811" r:id="rId11"/>
    <p:sldMasterId id="2147483813" r:id="rId12"/>
    <p:sldMasterId id="2147483815" r:id="rId13"/>
    <p:sldMasterId id="2147483817" r:id="rId14"/>
    <p:sldMasterId id="2147483819" r:id="rId15"/>
    <p:sldMasterId id="2147483821" r:id="rId16"/>
    <p:sldMasterId id="2147483823" r:id="rId17"/>
    <p:sldMasterId id="2147483825" r:id="rId18"/>
    <p:sldMasterId id="2147483827" r:id="rId19"/>
    <p:sldMasterId id="2147483829" r:id="rId20"/>
    <p:sldMasterId id="2147483831" r:id="rId21"/>
    <p:sldMasterId id="2147483833" r:id="rId22"/>
    <p:sldMasterId id="2147483835" r:id="rId23"/>
    <p:sldMasterId id="2147483837" r:id="rId24"/>
    <p:sldMasterId id="2147483839" r:id="rId25"/>
    <p:sldMasterId id="2147483841" r:id="rId26"/>
    <p:sldMasterId id="2147483843" r:id="rId27"/>
    <p:sldMasterId id="2147483845" r:id="rId28"/>
    <p:sldMasterId id="2147483847" r:id="rId29"/>
    <p:sldMasterId id="2147483849" r:id="rId30"/>
    <p:sldMasterId id="2147483851" r:id="rId31"/>
    <p:sldMasterId id="2147483853" r:id="rId32"/>
    <p:sldMasterId id="2147483855" r:id="rId33"/>
    <p:sldMasterId id="2147483857" r:id="rId34"/>
  </p:sldMasterIdLst>
  <p:notesMasterIdLst>
    <p:notesMasterId r:id="rId98"/>
  </p:notesMasterIdLst>
  <p:handoutMasterIdLst>
    <p:handoutMasterId r:id="rId99"/>
  </p:handoutMasterIdLst>
  <p:sldIdLst>
    <p:sldId id="397" r:id="rId35"/>
    <p:sldId id="398" r:id="rId36"/>
    <p:sldId id="472" r:id="rId37"/>
    <p:sldId id="473" r:id="rId38"/>
    <p:sldId id="474" r:id="rId39"/>
    <p:sldId id="475" r:id="rId40"/>
    <p:sldId id="476" r:id="rId41"/>
    <p:sldId id="477" r:id="rId42"/>
    <p:sldId id="478" r:id="rId43"/>
    <p:sldId id="479" r:id="rId44"/>
    <p:sldId id="480" r:id="rId45"/>
    <p:sldId id="481" r:id="rId46"/>
    <p:sldId id="482" r:id="rId47"/>
    <p:sldId id="483" r:id="rId48"/>
    <p:sldId id="399" r:id="rId49"/>
    <p:sldId id="400" r:id="rId50"/>
    <p:sldId id="484" r:id="rId51"/>
    <p:sldId id="485" r:id="rId52"/>
    <p:sldId id="486" r:id="rId53"/>
    <p:sldId id="487" r:id="rId54"/>
    <p:sldId id="488" r:id="rId55"/>
    <p:sldId id="489" r:id="rId56"/>
    <p:sldId id="490" r:id="rId57"/>
    <p:sldId id="491" r:id="rId58"/>
    <p:sldId id="492" r:id="rId59"/>
    <p:sldId id="493" r:id="rId60"/>
    <p:sldId id="401" r:id="rId61"/>
    <p:sldId id="465" r:id="rId62"/>
    <p:sldId id="466" r:id="rId63"/>
    <p:sldId id="467" r:id="rId64"/>
    <p:sldId id="468" r:id="rId65"/>
    <p:sldId id="469" r:id="rId66"/>
    <p:sldId id="470" r:id="rId67"/>
    <p:sldId id="471" r:id="rId68"/>
    <p:sldId id="402" r:id="rId69"/>
    <p:sldId id="403" r:id="rId70"/>
    <p:sldId id="404" r:id="rId71"/>
    <p:sldId id="405" r:id="rId72"/>
    <p:sldId id="406" r:id="rId73"/>
    <p:sldId id="407" r:id="rId74"/>
    <p:sldId id="408" r:id="rId75"/>
    <p:sldId id="409" r:id="rId76"/>
    <p:sldId id="410" r:id="rId77"/>
    <p:sldId id="411" r:id="rId78"/>
    <p:sldId id="412" r:id="rId79"/>
    <p:sldId id="413" r:id="rId80"/>
    <p:sldId id="414" r:id="rId81"/>
    <p:sldId id="415" r:id="rId82"/>
    <p:sldId id="416" r:id="rId83"/>
    <p:sldId id="417" r:id="rId84"/>
    <p:sldId id="418" r:id="rId85"/>
    <p:sldId id="419" r:id="rId86"/>
    <p:sldId id="420" r:id="rId87"/>
    <p:sldId id="421" r:id="rId88"/>
    <p:sldId id="422" r:id="rId89"/>
    <p:sldId id="423" r:id="rId90"/>
    <p:sldId id="424" r:id="rId91"/>
    <p:sldId id="425" r:id="rId92"/>
    <p:sldId id="426" r:id="rId93"/>
    <p:sldId id="427" r:id="rId94"/>
    <p:sldId id="428" r:id="rId95"/>
    <p:sldId id="429" r:id="rId96"/>
    <p:sldId id="430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E90"/>
    <a:srgbClr val="CBA231"/>
    <a:srgbClr val="DBBD67"/>
    <a:srgbClr val="013874"/>
    <a:srgbClr val="C4122F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 autoAdjust="0"/>
    <p:restoredTop sz="92540" autoAdjust="0"/>
  </p:normalViewPr>
  <p:slideViewPr>
    <p:cSldViewPr>
      <p:cViewPr varScale="1">
        <p:scale>
          <a:sx n="56" d="100"/>
          <a:sy n="56" d="100"/>
        </p:scale>
        <p:origin x="116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63" Type="http://schemas.openxmlformats.org/officeDocument/2006/relationships/slide" Target="slides/slide29.xml"/><Relationship Id="rId68" Type="http://schemas.openxmlformats.org/officeDocument/2006/relationships/slide" Target="slides/slide34.xml"/><Relationship Id="rId84" Type="http://schemas.openxmlformats.org/officeDocument/2006/relationships/slide" Target="slides/slide50.xml"/><Relationship Id="rId89" Type="http://schemas.openxmlformats.org/officeDocument/2006/relationships/slide" Target="slides/slide55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74" Type="http://schemas.openxmlformats.org/officeDocument/2006/relationships/slide" Target="slides/slide40.xml"/><Relationship Id="rId79" Type="http://schemas.openxmlformats.org/officeDocument/2006/relationships/slide" Target="slides/slide45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6.xml"/><Relationship Id="rId95" Type="http://schemas.openxmlformats.org/officeDocument/2006/relationships/slide" Target="slides/slide6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64" Type="http://schemas.openxmlformats.org/officeDocument/2006/relationships/slide" Target="slides/slide30.xml"/><Relationship Id="rId69" Type="http://schemas.openxmlformats.org/officeDocument/2006/relationships/slide" Target="slides/slide35.xml"/><Relationship Id="rId80" Type="http://schemas.openxmlformats.org/officeDocument/2006/relationships/slide" Target="slides/slide46.xml"/><Relationship Id="rId85" Type="http://schemas.openxmlformats.org/officeDocument/2006/relationships/slide" Target="slides/slide5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slide" Target="slides/slide25.xml"/><Relationship Id="rId67" Type="http://schemas.openxmlformats.org/officeDocument/2006/relationships/slide" Target="slides/slide33.xml"/><Relationship Id="rId103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7.xml"/><Relationship Id="rId54" Type="http://schemas.openxmlformats.org/officeDocument/2006/relationships/slide" Target="slides/slide20.xml"/><Relationship Id="rId62" Type="http://schemas.openxmlformats.org/officeDocument/2006/relationships/slide" Target="slides/slide28.xml"/><Relationship Id="rId70" Type="http://schemas.openxmlformats.org/officeDocument/2006/relationships/slide" Target="slides/slide36.xml"/><Relationship Id="rId75" Type="http://schemas.openxmlformats.org/officeDocument/2006/relationships/slide" Target="slides/slide41.xml"/><Relationship Id="rId83" Type="http://schemas.openxmlformats.org/officeDocument/2006/relationships/slide" Target="slides/slide49.xml"/><Relationship Id="rId88" Type="http://schemas.openxmlformats.org/officeDocument/2006/relationships/slide" Target="slides/slide54.xml"/><Relationship Id="rId91" Type="http://schemas.openxmlformats.org/officeDocument/2006/relationships/slide" Target="slides/slide57.xml"/><Relationship Id="rId96" Type="http://schemas.openxmlformats.org/officeDocument/2006/relationships/slide" Target="slides/slide6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73" Type="http://schemas.openxmlformats.org/officeDocument/2006/relationships/slide" Target="slides/slide39.xml"/><Relationship Id="rId78" Type="http://schemas.openxmlformats.org/officeDocument/2006/relationships/slide" Target="slides/slide44.xml"/><Relationship Id="rId81" Type="http://schemas.openxmlformats.org/officeDocument/2006/relationships/slide" Target="slides/slide47.xml"/><Relationship Id="rId86" Type="http://schemas.openxmlformats.org/officeDocument/2006/relationships/slide" Target="slides/slide52.xml"/><Relationship Id="rId94" Type="http://schemas.openxmlformats.org/officeDocument/2006/relationships/slide" Target="slides/slide60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5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76" Type="http://schemas.openxmlformats.org/officeDocument/2006/relationships/slide" Target="slides/slide42.xml"/><Relationship Id="rId97" Type="http://schemas.openxmlformats.org/officeDocument/2006/relationships/slide" Target="slides/slide6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7.xml"/><Relationship Id="rId92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66" Type="http://schemas.openxmlformats.org/officeDocument/2006/relationships/slide" Target="slides/slide32.xml"/><Relationship Id="rId87" Type="http://schemas.openxmlformats.org/officeDocument/2006/relationships/slide" Target="slides/slide53.xml"/><Relationship Id="rId61" Type="http://schemas.openxmlformats.org/officeDocument/2006/relationships/slide" Target="slides/slide27.xml"/><Relationship Id="rId82" Type="http://schemas.openxmlformats.org/officeDocument/2006/relationships/slide" Target="slides/slide4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56" Type="http://schemas.openxmlformats.org/officeDocument/2006/relationships/slide" Target="slides/slide22.xml"/><Relationship Id="rId77" Type="http://schemas.openxmlformats.org/officeDocument/2006/relationships/slide" Target="slides/slide43.xml"/><Relationship Id="rId10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72" Type="http://schemas.openxmlformats.org/officeDocument/2006/relationships/slide" Target="slides/slide38.xml"/><Relationship Id="rId93" Type="http://schemas.openxmlformats.org/officeDocument/2006/relationships/slide" Target="slides/slide59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84C63-F6F3-43FE-A7AD-F79F43976B3A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4822-48D6-4BED-B16A-9485467F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539D-353F-4F84-9709-A896C49AE3A4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E5B3-3F26-498D-B304-668140B1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E5B3-3F26-498D-B304-668140B16C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3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Quick overview of the presentation topics, some will be review</a:t>
            </a:r>
            <a:r>
              <a:rPr lang="en-US" baseline="0" dirty="0" smtClean="0"/>
              <a:t> and some will be new information. Make sure they know to let you know if you’re going too fast, as the beginning of the presentation should move fairly quickly.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E5B3-3F26-498D-B304-668140B16C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4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E5B3-3F26-498D-B304-668140B16C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E5B3-3F26-498D-B304-668140B16C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0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Remind them where the restrooms are!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E5B3-3F26-498D-B304-668140B16C99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Remind them where the restrooms are!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E5B3-3F26-498D-B304-668140B16C99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Remind them where the restrooms are!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9E5B3-3F26-498D-B304-668140B16C99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Pentagon 4"/>
          <p:cNvSpPr/>
          <p:nvPr userDrawn="1"/>
        </p:nvSpPr>
        <p:spPr>
          <a:xfrm>
            <a:off x="0" y="1066800"/>
            <a:ext cx="9144000" cy="457200"/>
          </a:xfrm>
          <a:prstGeom prst="homePlate">
            <a:avLst>
              <a:gd name="adj" fmla="val 968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514600" y="1524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smtClean="0">
                <a:solidFill>
                  <a:srgbClr val="FFFFFF"/>
                </a:solidFill>
                <a:latin typeface="Century Gothic" pitchFamily="34" charset="0"/>
              </a:rPr>
              <a:t>C N H   | </a:t>
            </a:r>
            <a:r>
              <a:rPr lang="en-US" sz="4400" smtClean="0">
                <a:solidFill>
                  <a:srgbClr val="FFFFFF"/>
                </a:solidFill>
                <a:latin typeface="Century Gothic" pitchFamily="34" charset="0"/>
              </a:rPr>
              <a:t>K E Y  C L U B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905000" y="6149975"/>
            <a:ext cx="5286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09800" y="6172200"/>
            <a:ext cx="6553200" cy="692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Updated by:  Various Committees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 District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January 2014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7600"/>
            <a:ext cx="671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1371600" y="4648200"/>
            <a:ext cx="6400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prstClr val="black">
                    <a:tint val="75000"/>
                  </a:prstClr>
                </a:solidFill>
              </a:rPr>
              <a:t>Presented by:</a:t>
            </a:r>
            <a:endParaRPr lang="en-US" sz="1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47713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6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12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1046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 userDrawn="1"/>
        </p:nvSpPr>
        <p:spPr>
          <a:xfrm>
            <a:off x="0" y="1066800"/>
            <a:ext cx="9144000" cy="457200"/>
          </a:xfrm>
          <a:prstGeom prst="homePlate">
            <a:avLst>
              <a:gd name="adj" fmla="val 968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4600" y="152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C N H   |</a:t>
            </a:r>
            <a:r>
              <a:rPr lang="en-US" sz="4400" b="1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K E Y  C L U B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5000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09800" y="6172200"/>
            <a:ext cx="6553200" cy="692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Updated 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by: Member Relations Committee 2013-2014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</a:t>
            </a: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District | Key Club International</a:t>
            </a:r>
          </a:p>
          <a:p>
            <a:pPr>
              <a:defRPr/>
            </a:pP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August 2013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8235"/>
            <a:ext cx="67208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1371600" y="46482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Presented by:</a:t>
            </a:r>
            <a:endParaRPr lang="en-US" sz="14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48284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</p:spTree>
    <p:extLst>
      <p:ext uri="{BB962C8B-B14F-4D97-AF65-F5344CB8AC3E}">
        <p14:creationId xmlns:p14="http://schemas.microsoft.com/office/powerpoint/2010/main" val="220231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8600" y="1447800"/>
            <a:ext cx="228600" cy="4724400"/>
          </a:xfrm>
          <a:prstGeom prst="rect">
            <a:avLst/>
          </a:prstGeom>
          <a:gradFill flip="none" rotWithShape="1">
            <a:gsLst>
              <a:gs pos="0">
                <a:srgbClr val="013874"/>
              </a:gs>
              <a:gs pos="50000">
                <a:srgbClr val="013874">
                  <a:tint val="44500"/>
                  <a:satMod val="160000"/>
                </a:srgbClr>
              </a:gs>
              <a:gs pos="100000">
                <a:srgbClr val="01387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Effective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Planning &amp; Time Management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 | Key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Club International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 userDrawn="1"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1462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gradFill flip="none" rotWithShape="1">
            <a:gsLst>
              <a:gs pos="0">
                <a:srgbClr val="013874"/>
              </a:gs>
              <a:gs pos="50000">
                <a:srgbClr val="013874">
                  <a:tint val="44500"/>
                  <a:satMod val="160000"/>
                </a:srgbClr>
              </a:gs>
              <a:gs pos="100000">
                <a:srgbClr val="01387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4830763"/>
          </a:xfrm>
        </p:spPr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Effective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Planning &amp; Time Management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 | Key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Club International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67038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77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0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0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9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4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41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9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1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46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9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9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2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2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4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pPr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1046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 userDrawn="1"/>
        </p:nvSpPr>
        <p:spPr>
          <a:xfrm>
            <a:off x="0" y="1066800"/>
            <a:ext cx="9144000" cy="457200"/>
          </a:xfrm>
          <a:prstGeom prst="homePlate">
            <a:avLst>
              <a:gd name="adj" fmla="val 968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4600" y="152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C N H   |</a:t>
            </a:r>
            <a:r>
              <a:rPr lang="en-US" sz="4400" b="1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K E Y  C L U B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5000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09800" y="6172200"/>
            <a:ext cx="6553200" cy="692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Updated 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by:  Sergeant at Arms Coordinator Derek Chen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</a:t>
            </a: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District</a:t>
            </a:r>
          </a:p>
          <a:p>
            <a:pPr>
              <a:defRPr/>
            </a:pP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January 2014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8235"/>
            <a:ext cx="67208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1371600" y="46482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Presented by:</a:t>
            </a:r>
            <a:endParaRPr lang="en-US" sz="14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48284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</p:spTree>
    <p:extLst>
      <p:ext uri="{BB962C8B-B14F-4D97-AF65-F5344CB8AC3E}">
        <p14:creationId xmlns:p14="http://schemas.microsoft.com/office/powerpoint/2010/main" val="3423458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25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84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09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1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4830763"/>
          </a:xfrm>
        </p:spPr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8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8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4830763"/>
          </a:xfrm>
        </p:spPr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4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49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6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1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8600" y="1447800"/>
            <a:ext cx="228600" cy="4724400"/>
          </a:xfrm>
          <a:prstGeom prst="rect">
            <a:avLst/>
          </a:prstGeom>
          <a:gradFill flip="none" rotWithShape="1">
            <a:gsLst>
              <a:gs pos="0">
                <a:srgbClr val="013874"/>
              </a:gs>
              <a:gs pos="50000">
                <a:srgbClr val="013874">
                  <a:tint val="44500"/>
                  <a:satMod val="160000"/>
                </a:srgbClr>
              </a:gs>
              <a:gs pos="100000">
                <a:srgbClr val="01387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Sergeant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at Arms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 userDrawn="1"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28432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2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8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41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18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gradFill flip="none" rotWithShape="1">
            <a:gsLst>
              <a:gs pos="0">
                <a:srgbClr val="013874"/>
              </a:gs>
              <a:gs pos="50000">
                <a:srgbClr val="013874">
                  <a:tint val="44500"/>
                  <a:satMod val="160000"/>
                </a:srgbClr>
              </a:gs>
              <a:gs pos="100000">
                <a:srgbClr val="01387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4830763"/>
          </a:xfrm>
        </p:spPr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Sergeant at Arms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5664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45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38288" y="6248400"/>
            <a:ext cx="6477000" cy="492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District Convention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6200" y="6157913"/>
            <a:ext cx="1828800" cy="738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3488" y="6149975"/>
            <a:ext cx="5286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914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43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1046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 userDrawn="1"/>
        </p:nvSpPr>
        <p:spPr>
          <a:xfrm>
            <a:off x="0" y="1066800"/>
            <a:ext cx="9144000" cy="457200"/>
          </a:xfrm>
          <a:prstGeom prst="homePlate">
            <a:avLst>
              <a:gd name="adj" fmla="val 968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4600" y="152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C N H   |</a:t>
            </a:r>
            <a:r>
              <a:rPr lang="en-US" sz="4400" b="1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K E Y  C L U B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5000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09800" y="6172200"/>
            <a:ext cx="6553200" cy="692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Updated 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by:  [Service EXPO Coordinator and College EXPO Coordinator}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</a:t>
            </a: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District</a:t>
            </a:r>
          </a:p>
          <a:p>
            <a:pPr>
              <a:defRPr/>
            </a:pP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January 2014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8235"/>
            <a:ext cx="67208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1371600" y="46482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Presented by:</a:t>
            </a:r>
            <a:endParaRPr lang="en-US" sz="14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48284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</p:spTree>
    <p:extLst>
      <p:ext uri="{BB962C8B-B14F-4D97-AF65-F5344CB8AC3E}">
        <p14:creationId xmlns:p14="http://schemas.microsoft.com/office/powerpoint/2010/main" val="346965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8600" y="1447800"/>
            <a:ext cx="228600" cy="4724400"/>
          </a:xfrm>
          <a:prstGeom prst="rect">
            <a:avLst/>
          </a:prstGeom>
          <a:gradFill flip="none" rotWithShape="1">
            <a:gsLst>
              <a:gs pos="0">
                <a:srgbClr val="013874"/>
              </a:gs>
              <a:gs pos="50000">
                <a:srgbClr val="013874">
                  <a:tint val="44500"/>
                  <a:satMod val="160000"/>
                </a:srgbClr>
              </a:gs>
              <a:gs pos="100000">
                <a:srgbClr val="01387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[District Convention Service Exposition and College Exposition 2014]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 userDrawn="1"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13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35335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2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3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4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5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6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8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9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0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1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2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3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4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5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6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8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9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0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1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2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1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4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3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5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863" r:id="rId2"/>
    <p:sldLayoutId id="2147483864" r:id="rId3"/>
    <p:sldLayoutId id="214748386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2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5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9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4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1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0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8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9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7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9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7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66" r:id="rId2"/>
    <p:sldLayoutId id="214748386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7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60" r:id="rId2"/>
    <p:sldLayoutId id="2147483861" r:id="rId3"/>
    <p:sldLayoutId id="214748386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4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97641-CCE9-4B6E-BAA0-F7E5F5F1C4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791AEF-4B49-403F-AB25-6E76690363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2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udy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cnhkc.expo@gmail.com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cnhkc.collegeexpo@gmail.com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cnh.kccontests@gmail.com" TargetMode="Externa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cnhkeyclub.org/" TargetMode="Externa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/>
          <a:lstStyle/>
          <a:p>
            <a:pPr eaLnBrk="1" hangingPunct="1"/>
            <a:r>
              <a:rPr lang="en-US" dirty="0" smtClean="0"/>
              <a:t>District Convention 2014</a:t>
            </a:r>
            <a:br>
              <a:rPr lang="en-US" dirty="0" smtClean="0"/>
            </a:br>
            <a:r>
              <a:rPr lang="en-US" dirty="0" smtClean="0"/>
              <a:t>Your Golden Ticket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Various Committee Leaders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Obey SAA Committee and Staff</a:t>
            </a:r>
          </a:p>
          <a:p>
            <a:pPr>
              <a:buFont typeface="Arial"/>
              <a:buChar char="•"/>
            </a:pPr>
            <a:r>
              <a:rPr lang="en-US" dirty="0" smtClean="0"/>
              <a:t>Follow government laws</a:t>
            </a:r>
          </a:p>
          <a:p>
            <a:pPr>
              <a:buFont typeface="Arial"/>
              <a:buChar char="•"/>
            </a:pPr>
            <a:r>
              <a:rPr lang="en-US" dirty="0" smtClean="0"/>
              <a:t>No drugs, alcohol, or weapons</a:t>
            </a:r>
          </a:p>
          <a:p>
            <a:pPr>
              <a:buFont typeface="Arial"/>
              <a:buChar char="•"/>
            </a:pPr>
            <a:r>
              <a:rPr lang="en-US" dirty="0" smtClean="0"/>
              <a:t>No sexual activities</a:t>
            </a:r>
          </a:p>
          <a:p>
            <a:pPr>
              <a:buFont typeface="Arial"/>
              <a:buChar char="•"/>
            </a:pPr>
            <a:r>
              <a:rPr lang="en-US" dirty="0" smtClean="0"/>
              <a:t>Act like a Key Club Representative</a:t>
            </a:r>
          </a:p>
          <a:p>
            <a:pPr>
              <a:buFont typeface="Arial"/>
              <a:buChar char="•"/>
            </a:pPr>
            <a:r>
              <a:rPr lang="en-US" dirty="0" smtClean="0"/>
              <a:t>Respect others’ property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Pay for your damages</a:t>
            </a:r>
          </a:p>
          <a:p>
            <a:pPr>
              <a:buFont typeface="Arial"/>
              <a:buChar char="•"/>
            </a:pPr>
            <a:r>
              <a:rPr lang="en-US" dirty="0" smtClean="0"/>
              <a:t>Wear your Convention Identification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Do not haze or discomfort others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Report observed Code of Conduct violators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Responsible Behavior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Violations logged and reported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Severe violations (possession, violence, vandalism, etc) may result in dismissal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 written notification may be issued to a violator’s school, clubs, or parents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If an entire club is found in violation, they may be suspended from the next District Convention.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8 SAA Captains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Encourage suitable individuals in your divisions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Online Application open from January 5</a:t>
            </a:r>
            <a:r>
              <a:rPr lang="en-US" baseline="30000" dirty="0" smtClean="0"/>
              <a:t>th</a:t>
            </a:r>
            <a:r>
              <a:rPr lang="en-US" dirty="0" smtClean="0"/>
              <a:t> to January 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Online SAA Registration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2 participants per club, although we ask that larger clubs provide more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Sergeant at Arms Recruitment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Educate members on the Code of Conduct and its Dress Code updates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Encourage dedicated members to apply for the SAA Captain positions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Ensure than club SAA Volunteers register online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be successful I need you to: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Any Questions, Comments,</a:t>
            </a:r>
            <a:br>
              <a:rPr lang="en-US" dirty="0" smtClean="0"/>
            </a:br>
            <a:r>
              <a:rPr lang="en-US" dirty="0" smtClean="0"/>
              <a:t> or Concerns?</a:t>
            </a:r>
          </a:p>
        </p:txBody>
      </p:sp>
    </p:spTree>
    <p:extLst>
      <p:ext uri="{BB962C8B-B14F-4D97-AF65-F5344CB8AC3E}">
        <p14:creationId xmlns:p14="http://schemas.microsoft.com/office/powerpoint/2010/main" val="27875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3254375"/>
          </a:xfrm>
        </p:spPr>
        <p:txBody>
          <a:bodyPr anchor="b" anchorCtr="0"/>
          <a:lstStyle/>
          <a:p>
            <a:r>
              <a:rPr lang="en-US" sz="8000" dirty="0" smtClean="0"/>
              <a:t>Service EXPO Team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3254375"/>
          </a:xfrm>
        </p:spPr>
        <p:txBody>
          <a:bodyPr anchor="b" anchorCtr="0"/>
          <a:lstStyle/>
          <a:p>
            <a:r>
              <a:rPr lang="en-US" sz="8000" dirty="0" smtClean="0"/>
              <a:t>College EXPO Team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2014 District Convention Service EXPO and College EXPO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Calvin Kleber and Dallas Phillips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2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On </a:t>
            </a:r>
            <a:r>
              <a:rPr lang="en-US" sz="2800" dirty="0"/>
              <a:t>the first night of </a:t>
            </a:r>
            <a:r>
              <a:rPr lang="en-US" sz="2800" dirty="0" smtClean="0"/>
              <a:t>DCON, Key Clubs are </a:t>
            </a:r>
            <a:r>
              <a:rPr lang="en-US" sz="2800" dirty="0"/>
              <a:t>able to </a:t>
            </a:r>
            <a:r>
              <a:rPr lang="en-US" sz="2800" dirty="0" smtClean="0"/>
              <a:t>showcase </a:t>
            </a:r>
            <a:r>
              <a:rPr lang="en-US" sz="2800" dirty="0"/>
              <a:t>s</a:t>
            </a:r>
            <a:r>
              <a:rPr lang="en-US" sz="2800" dirty="0" smtClean="0"/>
              <a:t>ervice projects or  successful fundraisers. 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Meet &amp; Greet the candidates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Booths of various service organizations, district committees, and Kiwanis Family organizations.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Service EXPO?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419600"/>
            <a:ext cx="3772459" cy="170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20 Kiwanis Family booths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30 service and fundraising organization booths</a:t>
            </a:r>
          </a:p>
          <a:p>
            <a:pPr marL="457200" indent="-457200">
              <a:buFontTx/>
              <a:buChar char="-"/>
            </a:pPr>
            <a:r>
              <a:rPr lang="en-US" sz="3600" b="1" dirty="0" smtClean="0"/>
              <a:t>30 Individual Key Club booths.</a:t>
            </a:r>
            <a:endParaRPr lang="en-US" sz="3600" b="1" dirty="0"/>
          </a:p>
          <a:p>
            <a:pPr marL="0" indent="0"/>
            <a:endParaRPr lang="en-US" sz="3600" b="1" dirty="0" smtClean="0"/>
          </a:p>
          <a:p>
            <a:pPr marL="0" indent="0" algn="ctr"/>
            <a:r>
              <a:rPr lang="en-US" sz="6000" dirty="0" smtClean="0"/>
              <a:t>I NEED YOUR HELP!</a:t>
            </a:r>
          </a:p>
          <a:p>
            <a:pPr marL="457200" indent="-457200" algn="ctr">
              <a:buFontTx/>
              <a:buChar char="-"/>
            </a:pP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the EXPO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3254375"/>
          </a:xfrm>
        </p:spPr>
        <p:txBody>
          <a:bodyPr anchor="b" anchorCtr="0"/>
          <a:lstStyle/>
          <a:p>
            <a:r>
              <a:rPr lang="en-US" sz="8000" dirty="0" smtClean="0"/>
              <a:t>SAA Team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Lieutenant Governors can help us by: 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Advertise the Service EXPO in emails and division newsletters  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Talk about it at DCMs and club visitations.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 Encourage clubs </a:t>
            </a:r>
            <a:r>
              <a:rPr lang="en-US" sz="2800" dirty="0"/>
              <a:t>who have organized </a:t>
            </a:r>
            <a:r>
              <a:rPr lang="en-US" sz="2800" dirty="0" smtClean="0"/>
              <a:t>a successful service </a:t>
            </a:r>
            <a:r>
              <a:rPr lang="en-US" sz="2800" dirty="0"/>
              <a:t>project to </a:t>
            </a:r>
            <a:r>
              <a:rPr lang="en-US" sz="2800" dirty="0" smtClean="0"/>
              <a:t>showcase </a:t>
            </a:r>
            <a:r>
              <a:rPr lang="en-US" sz="2800" dirty="0"/>
              <a:t>at the Service </a:t>
            </a:r>
            <a:r>
              <a:rPr lang="en-US" sz="2800" dirty="0" smtClean="0"/>
              <a:t>EXPO – especially any club who has received a YOF grant or a PTP CNH Kiwanis </a:t>
            </a:r>
            <a:r>
              <a:rPr lang="en-US" sz="2800" dirty="0"/>
              <a:t>F</a:t>
            </a:r>
            <a:r>
              <a:rPr lang="en-US" sz="2800" dirty="0" smtClean="0"/>
              <a:t>oundation grant.</a:t>
            </a:r>
            <a:endParaRPr lang="en-US" sz="2800" dirty="0"/>
          </a:p>
          <a:p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to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Step 1: Go to CNH </a:t>
            </a:r>
            <a:r>
              <a:rPr lang="en-US" sz="2800" dirty="0" err="1" smtClean="0"/>
              <a:t>Cyberkey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Step 2: Go to the Event tab; click on District Convention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Step 3: Click on the Service EXPO Flyer.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Step 4: In the Flyer there will be a link leading to the registration form. </a:t>
            </a:r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register for the Service EXPO?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32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are always open to any suggestions from the Executives, Lieutenant Governors, advisors, or the general membership about how the Service EXPO can be improved.</a:t>
            </a:r>
          </a:p>
          <a:p>
            <a:endParaRPr lang="en-US" sz="2800" dirty="0" smtClean="0"/>
          </a:p>
          <a:p>
            <a:r>
              <a:rPr lang="en-US" sz="2800" dirty="0" smtClean="0"/>
              <a:t>Questions? Comments? Concerns? Go for it!   Please contact me at: </a:t>
            </a:r>
            <a:r>
              <a:rPr lang="en-US" sz="2800" dirty="0" smtClean="0">
                <a:hlinkClick r:id="rId2"/>
              </a:rPr>
              <a:t>cnhkc.expo@gmail.com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646" y="354572"/>
            <a:ext cx="8229600" cy="1143000"/>
          </a:xfrm>
        </p:spPr>
        <p:txBody>
          <a:bodyPr/>
          <a:lstStyle/>
          <a:p>
            <a:r>
              <a:rPr lang="en-US" dirty="0" smtClean="0"/>
              <a:t>The College EXPO 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" y="1497572"/>
            <a:ext cx="2935626" cy="229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78" y="3741036"/>
            <a:ext cx="3531819" cy="246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15" y="1497572"/>
            <a:ext cx="2712043" cy="229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400"/>
            <a:ext cx="2926232" cy="239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59" y="1497572"/>
            <a:ext cx="3525556" cy="226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2" descr="data:image/jpeg;base64,/9j/4AAQSkZJRgABAQAAAQABAAD/2wCEAAkGBhQSEBUUEhQVFRQWFBQUFBUWFRcUFBQUFBUXFRQUFRQXHCYeFxkjGRQVHy8gIycpLCwsFR4xNTAqNSYrLCkBCQoKDgwOGg8PGiwkHCQpLCkpLCwpKSwsKSwpKS0sLCwsLCwsLCkpLCksLCkpKSwpKSksKSksLCksKSwsKSksLP/AABEIAL0BCgMBIgACEQEDEQH/xAAcAAABBQEBAQAAAAAAAAAAAAADAAECBAUGCAf/xABKEAABAwIDBAQKBQoEBgMAAAABAAIRAyEEEjEFQVFhEyJxkQYXMlSBoaOx0dIUQlKS4QcVIzNicrLB0/BDU2OiJDSCk+LxFnOD/8QAGAEAAwEBAAAAAAAAAAAAAAAAAAECAwT/xAAkEQACAgICAgMBAAMAAAAAAAAAAQIREiEDMRNBBCJRYTJxsf/aAAwDAQACEQMRAD8A54tTQiwmyrpJBwllRciWRAAsqWVGypZEWFAsqWVFyJsqdiB5U+VEDVINQAINT5UXKllRYAsqfKiZU+VMAWVLKiZUsqdioHlTZUbKlkTADlSyo2VLKkAHKnyomVPlTECypZUXKllRYAsqWVFypsqAB5UoRMqWVAAwE8KWVKEhkYTQpwlCQAyE0IhCjCQBMqdtNEhSaVLsuNEThyNQo9GrtKvuOik7DA3asfI1/kdHjTX1KHRpZFbNGEuiVZojxsq5Esit9Cl0CeYvGVOjT5FZNJMWIzH4yvkTZVYyJdGqUrIcaABqfIiGmnAVJkuILIlkRwxP0aYivkThqMaajlRYUDyJZEQBPCdioFkTdGj5E+VAAMqWVGLExalY6A5EsqLlSyosVAcqWVFhRLU7CgeVNCIQmypWOgcJEKeVLKlYUDIUYRS1NlSsdB8iQarJCbo0rCgbQiMCfo04pqHGzWMqCB/ESkKIKZoIRWOCxcWujoUlLsiaBHMJBqsB6fKCot+y6XoB0aY4dWMiI1gWbm0aximU/ofEoLqK1XUQgmgpjzP2VLhT6M8U0jRWh9HSOBK1XyF7MX8d+jOyKQarTsMVA01vHlTMJ8LXoDkUXU0ctUYWuRjgyoacJNKsOahOppZDxscBPlSY1Tyq7M8SGVMWqSQSsdAyxNCMQoEIsGgWVMWohamhFhQKExCIQmypZDxIZUsiJlSUtlqIPImyosJlNjxLuRLIpgJ4RZNIGGqQapwnyoyGokMqfIphqdTmUof0ZtNFaw8ZUE4colTNY2goaeCSdlZSL5XO7OmNDAqJdzShDc0oUUxudBhWTnEhVSoZlD4S1zFzpkCrUhEDxGiq4t82ShHZc3ofpAU4hUWuUnVo0XWkzjbXZddTQXUkBuKKkcUnUkLKDJ5VJrUEVUdlRaqzCVEHsQirLihVCFVkEJShNCzdoY9xJZT3eU7+QScqHiaeVLIuaOGqa5nT+8VoYDaDm9WrJ4O1PYeKjNMeNGmQowoUsW15IbNuUKZKrsBKJSlRKA7ESmTEpsykZpp5KyKPhTQOr8vaD/JW6e2qLtKrO+PelZBdzngn6XkUGni2O8lzT2EH3Ikp0O2T6Yf2E4rBClCr41jPLcBy1PcEsSlIuCqE+YLFf4QUxo159AH80qPhCwmHBwG4694U4lqSNoQpLm8btx7XnIMzLQfQJnq2ugDwjqcB3/8AisZOuzeL/DrAUsy5M+EdQbh3/wDirGyds1K1enTNg50eongOCi0XZ0eZQcRwVw7HefrReNB8VyGJ23UbUeyAcr3NmfsuI4ckKSCzoOkhCe8IXg/TfiKb3m2V+X1A/wA0XamzRQovqwHODm+VcCXAWmY1V5xX+yLb0VX4ln2gey/uUH1hwd913wTbG2y+pWbTLRBDjbk0nhyW8WckvM16Jcf1nOmu3jHaCPepscDoQfSru3cSaVIOAE5g2/MHlyWXsuv9IeWOY0dUukeVYga+lWud+0Q+L3ZZBUukKtO2dA10HuC51u13R5I7ytXzRRmuJs2OkKfKhYEPfTa+wmbdhIVXa2NfSIFjIB375+CfljVi8buhbQx4HVzG1i1vlH0/VCyhtR7T1WtaOyT6TvU6DTULnwBJk9sINSldcs55HVGFFhm2Kv7P3fxSdtSp+z90LqfAas1jKs0aVQy0B1RmYtBB8ngru22iq1zn02CGPIDabWAHLIsOHNZaG3To4CptOpMHLqPqgLpXOXL1mXHaPeuie5dfAtMx5tMmXqJqIJKYldNGFsIaih0iGSmlFCOexGz3MbmNQFtrwTrMajkUHDYZ1QkMLHGJuA3fGpjeVYxeKc5uV7XZbXEaC4Q9niHzTbUc4QYDQ7eIMDmR3rl+1b7NdEa2Bey7msHMO39oPJXNlsLgS6s+mAQBlc509xMRbvQdpVi8ddr2xF8lhqY9Z7ktl1GgFnWJJkGzQIF51JsAk3LEcUmzocPiGgQcRUdzgz3wllw2+o+f3fwWfSx7JLOgc4ixcKpFw3NMBhjTinqNAuRmAuRMTF4ncsc5fp0KMfRdccL9t/3T8EJ4w+6qfSw/BCbUpOE9C4HNljpHEz/240uqBp92/s39iqM5fpOMX0ajehGlcekEe9NVYw+TVZPDNAPwVarhKeWWsfBBIOcaDfdiz6VJt82bT6sTMgb+1Vnktk1jtGlXlkZrzoQZCu+Cjg7HUJny7/dcqFDweFRjXtrhoN8rgJHb1lbwGxuiqsqCu05HB1obMG4nNaRZZTxppM0TkfVzh2Tp9Y7+R5L5RtD/AJmtr+uq/wAZXat8L2z5LdSf1o+C5PEbLD6r6nTNGd7nx1TGZxdE5r6rl4rTeRs69G94HtP0epr+t3/uNV/wky/Qalr5mb/22rC2ZiHYdpYyrTIL8xmJNgI8qIsp7Sxrq7CzpabWmJFiZBBBmeSbTyv0Iq+CYBxbAZ8mpvj6h5LrqtIA79Tv7VxmEwPRPztrszAOAkNtmETGa+qsYmtUeCHYlgB+yGt7TIdN796qSben/wBFf8NHwva36O2A6c7d/J3JZfgkwdO7MHEdE6LxfM3fCjXw/SAtdiGxmzfVInf9bmpbOw4oPzCtTMtLYOUawdzuSNpVewN9zAcxAdEHfwC4emer9bv/AAW9WxTnE/p6YBOgy2HC59azW7FZH69nc35k467YI2Nk1Kf0dgcHZutPXj6x3ZbG4WN4SvaXtyhw6rZ60i+aN1j8U/5mYJ/TUzaJhkxIPHkndsamf8amJjQM3COPNVS7sjd9FXZAdldAcewTu3ncg1Wb92mo92q0qew6YH/MN/2x/Es3GUA15a1weLdYaG07kIvo3PBvGtptdmIu4auaNBr1iPUtCvtFj6T7sByuEdIwnySLQ5YLNkgUmPfUy5wS0ZQScpIMdaTcKPQUoJ6aORZfuzJaJaV2Z1XUdo5b1tVCsHFakAyJ1iN+sbltVazeK7/i9M5vkdqhiVEuUPpASNUcV16OW2SLlHMomqOKh9Ib9oI0FsycW0dEYa3Vt4E68fSobGqEPdEGWQQRIIzNMeoJquNa6mWtbBMHN1psTMe70KGAxHROLspdIi7Ta4M68lyN36NkWNrOGSwaLjQAH/1dQ2KAcxJMgyBrMiDKg6p0xyhobJEWjUxFzfX1LVyinVfSztq5Q1jXslrRlmRBAJ1IvCznLXRrxLY9LB08xc41JJmG5QJylp1NxfkpVINiLEQeI7JUm4+kIaaTyZgkVABOUumMhjRJxA1EgXIBgkDUA7lzNnVFLdDtZRaB+us7Pq2CYjS9lSce5auEZTqvLQwNgkDPiAMxAzQAGaxNuSynG/JNMhY+i8/ajDSZSiplYH5bt1eACSdT5IWdTIGs+iNQQbzusmwu06dRwAw8AhxnpXuiASBYATY9yPhWjNBaHzAg5rS4CeqRxV0oEJqS0BpMBFtN0xKVTK0w4gHgbFWJIIydXNAMbg4w7KTcW3rPZhG9JDiS0E63OUE+nuWD5FZrVIt0qQOkHsR8RSB3AWAsFIuoAuFKmBDZBzVM0SBJaX8+CW0qZnK0kAsBPHndGfspLRRcWDVzZ9CNRpg6EHsQMDgqcNLhNzImJET8bqdGi1uXKZcQSY0s7Wx3qs0ZJ7ot4pgOgAtu96plzB9Zveru1GBkA6Fm+4zEWKzWMbld1m6UyLbrTu3yERmh8kmnSLNKkDoQexGxFMGLAQItaeZ5qNFzQMojNIJcBBgA9WY0MjuCJtak1sAkgFgJ7SPcp8lspP62UXPYPrCe1GpUgdLg6FLD7PZngx5RjTSHQLHiAp4OiW6ExDpH1bj7Om4X5IlypOhQ+xKvTmLAQALb+ZVM1mDVw71tMw1GSKwcW9GHQHEXOuhFtFnYrBUrimCIJB7LxqTwT8iQ3d0gZpwiYVvvQ8BRc19S5g55kyDDcwJnfz1VqgwD1HvAlGdopIvF2ZjQ6oyGBwa2H5hMmJAjU+tVmYJkFzntBsMp6Tc4GeqIR30KeUEPlxBLmwBkcNGkkyZEGw3quSCCDmm0Rli5jUmfUhfwiSjuylVbJ1FytPwgwpwzAXPDy45RDcsGCZILjwVGtSj1K3TxdB2Yf8WLAtOdr4MgGSd11rCdEcsTmBtBwdmmTz3qNfGlzs0xpoSNPxXQuq0oINSrxkgzEC1v3go09m0qk5XEkNLoIjqtPWNxot81XZy4PoxztV3K/JVOlK6E7AovHVe30Pb7kv8A4qz7X+5qpu+2S4sxcrQblp5Bv4IzmE+SxwG+GfFXKVJoM5RPYjV6ktjUcIRizS0ZfQPBBbY9rARGmkq5hGw+SSXGS4kgyTM6IBaBJcHRxAnvE2RcCJqtABgzcgibHms+S1FmnHWSoK15zmAD1uAP+G7irtV1j6Vk1HjpHXiHcJ+o7mtTECGE8iuWTqjeHchqIcMrujgGsYcQIPUvE6xI71XeUFtZpiXO/WSBuBLTpf8AuFZq0+rKcmosji2mZ+zcU7qszDL+kcRbMTlIFxeBJtzWlh9QdLt/iCpDEU+jYGsAcM5LpFwQIERaIN+aO+qMjS0g3bMQYuNTxTnPJ9E8aqLJvq2ngGfxIVB5kkCTJj17lHD4So4GRDYbJkTZwiBN7lbOF2OwUi+XSHwLiL8o5lcvLJQds2jckAr0KwzF9MiGweqQBcSOGgU6/lH/AOoH3LQ2jRcykR0rXl4sAMxGYkZHfZdb0SCqNDAVHPHStLGmnEhwkwRwOmvcl5HOLbVDh9SlgqgyAECTNy6LZCIideaK18AAR5H2pNnHiVGpSDA0MEy0mSM0GCNYtuSweGL6gzD/AA37o6wzFt4G+Ftmsaox3mWtrPh7OpmmmLQDp2qdCsYB+jOIIEEBtwdCre1dlObVaKoa5oY0MdTOZr7TIGveNyerj6TX0WsNh1HjrWyn1aboUZySpI0nTlZm1McHH9SWXiTFjoUXatTK5swR0bZBMA+mQtDaeCpuqVTQb1XOJp6gHWBJ5neqfhJsuo1jHPyZy1vUBzFkE+UIOogyOKalbsHqDTKgcA4+SP0nHt5o9EdWp+6P5qrTJz9Zs9fc3QGRM5Vu7S2K1kijJcWAgF9jIvc8lnyztqyuDSZlYukXSGtzHoWg8gXCf75J8S1zXZXiCGssdYLZbv4FGYyox7+lbk6jQAAKnkncGnmtersWnUqAveDmptdDXZS0tBEOjQxeDxS5OWvq1quxpXOznMFWkVBA8mo6YvZh38FDDR6m/wAIV2lsqA80bno6kgujqlsOI5jX0Kjhtl13eTTJ0GrdwA4rThpp7HJ1Rcy0rZnVpvYZMlxl33Pei0n0QNat+VPSQf5IVPZpktqy1zWyWy3iIBudxVatDXOEGA5oBzD63EFV5E3iS8fY+KaIt6DvWSzFVBc1QeMPa430kE2utfF7Kra5HRuu3TvWBUw/CI4Lp4UmjHmbtUFftB09bKfSOX2ewKbcYN4IlpbLSNDfegsw/M9jbDtU2YYb78QXHXlot3CL0YqUl7DCvSt1tMgu0/VM7p1VV+FaSSHsieIRqmGZbqie0/FT6Sn/AJTO/wDFLxoWV9lmjWhozkWFzGvPkh1trNAs0HmdPRx9Co7RLjlDZvOnHcr2I8HKtNzTVpubmY1zQ7WCNY7ZWkmQkZ7sfVeYpzHIR233BbHgfhhUxLW1iXB2+S2LGC1wg6qFQ5WmAIiCI1abEQq2ErtpuzUy5p5OkdxB96x5YSao146uwm2cOyniHNaJGci5JPk8V1+0PBykMLn6SoZBtLI05MlckcbLi4wSTJkD3qzU8IHlmQyW8J/Bcs+KUsafRvGSV/0BsvDyxxtrYEbweetl2WI8H8MMJ0mUk/tVKhv2ZoXEt2iQIaAB2/go1tsVC2J6vC5HdKUuCcpXlQoyUVVBm0XNqNmC2XEkGQJFgQt/wr2xRfhaNNjmgghzgN0aCAuZ6MlrXEvAImzRHCxniisPOp2x+KuXDbTb2iU6TQJu1rEBriCdbiYII0KK3argLMPe74o4rH/V/v0pGo6NaqbhYK17AUdqRUnK4yBIzGBAnee+Vv43Ey2jBF2k3JEcNFymPJ06/WMnMYsI3ejfwWv9Cq06NKq5sU6mYUzOuQw63aUS4rpiU6tGrTwLyJzs++/4oFbClwLXPEGxIe6QDa0ql+d3BsCFWqYxxm6XiZTmb+3drOHRCi8EinldBuBFpjfZUcLs5z5c6JJkkzeZKyMNUy7p7VrU9sECMo/v0prixWhZ32XKOKfTIBdDZBiTFiOfCVa21UbVrB7HycjWxmIbAa0za83XP4nHF24dyqUaha4kHVLwbtDfIdEzAvI8tv3n/FCa5zXiXAwY8p2htvPBUqW2HgRIQamPJ4I8Q8zU8IdoxVdl6xEEwYhsa2Nx7lh4fahaCADqT5Rm/p5qe09m1KbKVZ7YbUDnMMkZg05XaaKkKTpsKnWgjrSL6dYWVR4qjRDm27RoUduFpJym4Is46GxkTey09jbeZoTlJcIDrbwNVy5xUGCakixGaCD/ACUTiQd7+9D4U1Q1yNOzqNtY9za9UASLRB/d5KnVxBcHS0/V38jyWdhGMr9RwIsZcXGNQQDExorp2e02zROW5FrAieYXPJcfHpx2P7S3Z0uJrHK0f6c+jRcS2jNMvDhYxBPW7V2fQODAHXcGPvbSbacoXB08JIsff8Vfw/snQ+fVWW8HQNQwCJAm9tFKjLjlAk8NVDCbOcTbQaw4SBxg6p9n0X5zBiASSQdG3uW3vx7F1Su2YJ9EajC0w4QeGiXTnj7vgrO2QA85H52kgiRBFusN9pPpjcszpDw/3N+KqLbVidWHw9dwNz2K1jtoVa8Go9znN6oc4lzsosG30AV+lsN28KeG2NIdfR7x3OhbumZq0ZVPE1R9ae2HfxJ6mIJHWpsPPKAe9sLX/NAVevs3cpaReTMxpBFqY73/ADJFv+l63/MtCngoA100hSFIDX12RiPIy8p3U297v5uR6WAabuF+ANh3I7qjBq9g/wCofyTUsSxxhrpMbgU0khZD/RIsx0DhdN9Gf9v1n4ougsJPDSVn/n2PqHv/AAUuK9j8jRbGEqfb9ZQsTSe0SXeibqDdvj7B7x8EMY9rnS6e6QPWoeILlf6NSwDicx396sjNMGcoAgToTMrUwmMpOA6zZ5nL/FZTcGF7uqY6ul9x3hK7H2ZJ9CZ7uruV7EUGbiJVGvR0hMNibSMTZPl5hMWEKIanQrJZP2goOEOFwpAKFWnYIoLJkJNpk6IuHozEq8yk1qAM2qajhlcSWts0EkgA3MDdcrNq0iHRfkumYWy7qm0ch5I4rO2g+nxaP+oE+qUCujPaKosM0dqY1Kv7au0NqMaIc6eBAJ77Io2xSP1vUfgqpMWZlNxNSbF0+mUMYp8XJ7vwWlia9J1w8B243HfZDpY4EZXFvbIujFBkMzwgqCLiQIkg79STKBV2iXXytniJB9JlbGGrMiJafSER+zWm9OJ4GC0/BTjj0PJsx6W1iN0E7x6pBBVzZu230aLyx0F36N125nU3jrNI4c4VqlhmExUpBp/dEHsKsVvB+l1eqBLmttzlNL2JnPN2iOY5eUPiFL85t/sLWxPgxHkweRJHcVROyf8ASer2LRYPhhW+yzuPxWfV2nVLiQ9zZJcQHGJcZJtAVHOn6VcznIysu/nKqP8AFqfePxUBiKtQ+W8xqS8/FU3VFDMhX7Cw1dzhq8n0lV06SsBgrWzCRWbG8x6Cq0LU2Bhczy86NFu0/hKqK2CNyky657a9MCu8DiD3gE+tdM1gFzoLlcli6ueo5w3kn0bvUtORaLkJgTuQwU4K5GmSEY6FI4g2gkRpBj3IRKYpbAsfTqn23ekz70U46oN4I/db8FRlSbUVqx2WXbSd+z938VA493BvcfigVNLAJ2FaKwthTjnDc3uPxTjabuDe78UAuQ5Q7FbLrdpVOI+634Izdp1CDL3jst7oWc0qTSodith6jydT3i/pOpQagulmUiUtgDCiWophRQIEQpUgN8+iFIqEK0AnATbTmkClCaExlmjiCN5HpKtNxzvtnlfQ7iOBWYmzKafphZrHbFYf4ju8oR2xW/zHepUMxTZ0fYLIZksy9KeKHZfm3tq3zpeKDZfm3tq39RaeNiPNkpSvSfih2X5t7at/US8UOy/NvbVvnRgwPNsppXpPxQ7L829tW+dLxQbL829tW/qJ4MDzjhcMajsrfSdwHErqsJQaxoa3Qb95O8lfa6H5L9nMENw8f/pV95ejD8nGA/yPaVfnWkVQ00jz/t3aUN6NpufKPAcFhtNl6QP5I9mG5w3tq3zpeKLZfm3tq3zqZJtis82kpw/n616R8UOy/NvbVvnSH5I9l+be1rfOpwYWeb8yYlekfFJszzb21b503ih2X5t7at86XjCzzfmUy5ejvFHsvzb2tb50h+SLZfm3ta3zo8bCzzeVOnPJejPFFsvzb2tb50/ij2Z5t7Wt86eDCzzgTB/9pBej/FHszzb2tb50/ij2Z5t7at86MGFnm4H+5SLl6R8UezPNvbVvnTH8kezPNva1vnRgwPNspw9ekfFFsvzb2tb50vFFsvzb21b50vGxHm0PTr0h4odl+be1rfOn8UWy/Nva1vnR42M82EpFy9J+KLZfm3ta3zpeKLZfm3tq3zp4MDzWXJ869J+KHZfm3tq39RYXhR4B7NwoYW4Nrsxgg1q43gWIqc0YMD4SXJiV9eZsHZ1v+AZe4/T4iwzlkHr30n0rtKf5I9lkA/RdQD+urfOngxHmyUpXpTxQ7L829tX/AKiXig2X5t7av86MQ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17" y="3790400"/>
            <a:ext cx="2717262" cy="241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6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 College EXPO at DCON for Key Clubbers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Saturday, April 12</a:t>
            </a:r>
            <a:r>
              <a:rPr lang="en-US" baseline="30000" dirty="0" smtClean="0"/>
              <a:t>th</a:t>
            </a:r>
            <a:r>
              <a:rPr lang="en-US" dirty="0" smtClean="0"/>
              <a:t>, 3:30-4:30pm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Goal of at least 30 colleges,  both local and out of state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Information and materials from representatives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College EXPO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For the College EXPO to be a success, we need YOU to advertise this to your division. </a:t>
            </a:r>
          </a:p>
          <a:p>
            <a:pPr marL="457200" indent="-457200">
              <a:buFont typeface="Arial"/>
              <a:buChar char="•"/>
            </a:pPr>
            <a:r>
              <a:rPr lang="en-US" sz="2700" dirty="0" smtClean="0"/>
              <a:t>Create an advertisement in division newsletter</a:t>
            </a:r>
          </a:p>
          <a:p>
            <a:pPr marL="457200" indent="-457200">
              <a:buFont typeface="Arial"/>
              <a:buChar char="•"/>
            </a:pPr>
            <a:r>
              <a:rPr lang="en-US" sz="2700" dirty="0" smtClean="0"/>
              <a:t>Discuss when providing information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about DCON</a:t>
            </a:r>
          </a:p>
          <a:p>
            <a:pPr marL="457200" indent="-457200">
              <a:buFont typeface="Arial"/>
              <a:buChar char="•"/>
            </a:pPr>
            <a:r>
              <a:rPr lang="en-US" sz="2700" dirty="0" smtClean="0"/>
              <a:t>Send emails out to your division regarding the EXPO</a:t>
            </a:r>
          </a:p>
          <a:p>
            <a:pPr marL="0" indent="0"/>
            <a:r>
              <a:rPr lang="en-US" sz="2500" dirty="0" smtClean="0"/>
              <a:t>Education is an important part of our lives, motivate your division to achieve and accomplish!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336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2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 free to contact Dallas Phillips at </a:t>
            </a:r>
            <a:r>
              <a:rPr lang="en-US" dirty="0" smtClean="0">
                <a:hlinkClick r:id="rId2"/>
              </a:rPr>
              <a:t>cnhkc.collegeexpo@gmail.com</a:t>
            </a:r>
            <a:r>
              <a:rPr lang="en-US" dirty="0" smtClean="0"/>
              <a:t> with any questions, concerns, or suggestions to help improve the College </a:t>
            </a:r>
            <a:r>
              <a:rPr lang="en-US" smtClean="0"/>
              <a:t>EXPO.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3254375"/>
          </a:xfrm>
        </p:spPr>
        <p:txBody>
          <a:bodyPr anchor="b" anchorCtr="0"/>
          <a:lstStyle/>
          <a:p>
            <a:r>
              <a:rPr lang="en-US" sz="8000" dirty="0" smtClean="0"/>
              <a:t>Education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</a:t>
            </a:r>
            <a:r>
              <a:rPr lang="en-US" dirty="0" err="1" smtClean="0"/>
              <a:t>Xiong</a:t>
            </a:r>
            <a:r>
              <a:rPr lang="en-US" dirty="0" smtClean="0"/>
              <a:t>, Member Relations Chair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WORKSHOPS!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Member, District Board, Kiwanis, Outside Representative presented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Sergeant at Arms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Derek Chen, Sergeant at Arms 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New type of workshop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Similar topics are presented within the same room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Presenter opportunity factor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Convenience factor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MiniTraks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64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Wide range of topics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Underlying themes: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Focus on membership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Focus on effectiveness + long term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dirty="0" smtClean="0"/>
              <a:t>Legacy!! </a:t>
            </a:r>
          </a:p>
          <a:p>
            <a:pPr marL="400050" lvl="1" indent="0"/>
            <a:endParaRPr lang="en-US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88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Workshop Topic &amp; Room contiguity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Topic Progression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Member Ease </a:t>
            </a:r>
            <a:endParaRPr lang="en-US" dirty="0"/>
          </a:p>
          <a:p>
            <a:pPr marL="1143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KEY (next slide)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C0504D"/>
                </a:solidFill>
                <a:latin typeface="Calibri"/>
                <a:ea typeface="Calibri"/>
                <a:cs typeface="Times New Roman"/>
              </a:rPr>
              <a:t>	Red </a:t>
            </a:r>
            <a:r>
              <a:rPr lang="en-US" dirty="0">
                <a:latin typeface="Calibri"/>
                <a:ea typeface="Calibri"/>
                <a:cs typeface="Times New Roman"/>
              </a:rPr>
              <a:t>= </a:t>
            </a:r>
            <a:r>
              <a:rPr lang="en-US" dirty="0" err="1">
                <a:solidFill>
                  <a:srgbClr val="C0504D"/>
                </a:solidFill>
                <a:latin typeface="Calibri"/>
                <a:ea typeface="Calibri"/>
                <a:cs typeface="Times New Roman"/>
              </a:rPr>
              <a:t>MiniTrak</a:t>
            </a:r>
            <a:r>
              <a:rPr lang="en-US" dirty="0">
                <a:solidFill>
                  <a:srgbClr val="C0504D"/>
                </a:solidFill>
                <a:latin typeface="Calibri"/>
                <a:ea typeface="Calibri"/>
                <a:cs typeface="Times New Roman"/>
              </a:rPr>
              <a:t> Workshop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	Blue </a:t>
            </a:r>
            <a:r>
              <a:rPr lang="en-US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= Member Proposed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9BBB59"/>
                </a:solidFill>
                <a:latin typeface="Calibri"/>
                <a:ea typeface="Calibri"/>
                <a:cs typeface="Times New Roman"/>
              </a:rPr>
              <a:t>	Green </a:t>
            </a:r>
            <a:r>
              <a:rPr lang="en-US" dirty="0">
                <a:solidFill>
                  <a:srgbClr val="9BBB59"/>
                </a:solidFill>
                <a:latin typeface="Calibri"/>
                <a:ea typeface="Calibri"/>
                <a:cs typeface="Times New Roman"/>
              </a:rPr>
              <a:t>= Circle K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8064A2"/>
                </a:solidFill>
                <a:latin typeface="Calibri"/>
                <a:ea typeface="Calibri"/>
                <a:cs typeface="Times New Roman"/>
              </a:rPr>
              <a:t>	Purple </a:t>
            </a:r>
            <a:r>
              <a:rPr lang="en-US" dirty="0">
                <a:solidFill>
                  <a:srgbClr val="8064A2"/>
                </a:solidFill>
                <a:latin typeface="Calibri"/>
                <a:ea typeface="Calibri"/>
                <a:cs typeface="Times New Roman"/>
              </a:rPr>
              <a:t>= Advisor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Workshop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10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Layout &amp; Logistics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74198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86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Room #</a:t>
                      </a: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Session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Session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Session 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Session 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Session 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Session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Session 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Session 8*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6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KCI Service Initiatives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KCI Preferred Charities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Vice Presidents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Spotlight on Service: Finding Service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KCI: A Closer Look at Your Int’l Organization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KCI Co-Sponsorship: Rustic Pathways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KCI Service Leadership: Key Leader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*Special Session: Kiwanis Committee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Fundraising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Effective Event Planning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Treasurers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Advisors Room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Kiwanis Family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Kiwanis Family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CNH Foundation Services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Financial Planning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9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DCON Overview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 Club 101 (Why Key Club, Service v. Spirit)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Spotlight on Service: Passion to Serve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Increasing Membership Participation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Balancing Act: School, Key Club,  and Life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Member Appreciation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Leadership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306/307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 Editors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News Editors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Secretaries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Professionalism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Professionalism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C0504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Professionalism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9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308/309/310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8064A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Advisors: DCON Overview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8064A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Advisors: Golden Games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8064A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Adults Meeting (mandatory)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8064A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Advisors: Getting Started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8064A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Advisors: Annual Planning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8064A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Advisors: Effective Mentoring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311/312/313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SAA Meeting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4F81BD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Leaving a Legacy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Seniors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Core Values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Inspiring Service in Others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9BBB5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Key to College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314/315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Delegates Meeting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Building a Support System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Presidents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Keynote Speaker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Keynote Speaker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Keynote Speaker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3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Exhibit Halls (D, A, TBA)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 Expo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House of Delegates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College Expo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59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48307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Questions? </a:t>
            </a:r>
          </a:p>
          <a:p>
            <a:pPr algn="ctr"/>
            <a:r>
              <a:rPr lang="en-US" sz="8000" b="1" dirty="0" smtClean="0"/>
              <a:t>Comments? </a:t>
            </a:r>
          </a:p>
          <a:p>
            <a:pPr algn="ctr"/>
            <a:r>
              <a:rPr lang="en-US" sz="8000" b="1" dirty="0" smtClean="0"/>
              <a:t>Concerns?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920097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3254375"/>
          </a:xfrm>
        </p:spPr>
        <p:txBody>
          <a:bodyPr anchor="b" anchorCtr="0"/>
          <a:lstStyle/>
          <a:p>
            <a:r>
              <a:rPr lang="en-US" sz="8000" dirty="0" smtClean="0"/>
              <a:t>On Site Judging &amp; Recognition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u="sng" dirty="0" smtClean="0"/>
              <a:t>PROMOTE, PROMOTE, PROMOTE</a:t>
            </a:r>
            <a:r>
              <a:rPr lang="en-US" sz="2800" dirty="0" smtClean="0"/>
              <a:t> </a:t>
            </a:r>
            <a:r>
              <a:rPr lang="en-US" sz="2400" dirty="0" smtClean="0"/>
              <a:t>judging to the division you serve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Submission deadlines: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100" b="1" dirty="0"/>
              <a:t>District Judging</a:t>
            </a:r>
            <a:r>
              <a:rPr lang="en-US" sz="2100" dirty="0"/>
              <a:t>: Saturday, </a:t>
            </a:r>
            <a:r>
              <a:rPr lang="en-US" sz="2100" b="1" dirty="0"/>
              <a:t>February 1st, 2014 </a:t>
            </a:r>
            <a:endParaRPr lang="en-US" sz="2100" b="1" dirty="0" smtClean="0"/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100" b="1" dirty="0" smtClean="0"/>
              <a:t>On-Site </a:t>
            </a:r>
            <a:r>
              <a:rPr lang="en-US" sz="2100" b="1" dirty="0"/>
              <a:t>Judging</a:t>
            </a:r>
            <a:r>
              <a:rPr lang="en-US" sz="2100" dirty="0"/>
              <a:t>: Saturday, </a:t>
            </a:r>
            <a:r>
              <a:rPr lang="en-US" sz="2100" b="1" dirty="0"/>
              <a:t>March 1st, </a:t>
            </a:r>
            <a:r>
              <a:rPr lang="en-US" sz="2100" b="1" dirty="0" smtClean="0"/>
              <a:t>2014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We need approximately 100 </a:t>
            </a:r>
            <a:r>
              <a:rPr lang="en-US" sz="2400" dirty="0" smtClean="0"/>
              <a:t>judges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Must be dues paid, with at least 50 hours of service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Judges should be as objective as possible and cannot judge their home club’s submissions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At least one third of the divisions in the district should be represented in the District Judging Committee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endParaRPr lang="en-US" sz="2200" b="1" dirty="0" smtClean="0"/>
          </a:p>
          <a:p>
            <a:pPr marL="0" indent="0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34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>
          <a:xfrm>
            <a:off x="4343400" y="1828800"/>
            <a:ext cx="4648200" cy="4221163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Officers: President, Vice President, Secretary, Treasurer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Year in Review: Digital ONLY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Club Newsletter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Sandy Nininger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Marvin J. Christiansen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Jack Luther Advisor Hall of Fame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Club Video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Club Poster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Major Emphasis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Single Service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1800" smtClean="0"/>
              <a:t>Talent</a:t>
            </a:r>
          </a:p>
          <a:p>
            <a:pPr marL="457200" indent="-457200">
              <a:buFont typeface="Arial" charset="0"/>
              <a:buChar char="•"/>
            </a:pPr>
            <a:endParaRPr lang="en-US" altLang="en-US" sz="1800" smtClean="0"/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District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00050" y="1676400"/>
            <a:ext cx="39433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Goudy Old Style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Goudy Old Styl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oudy Old Styl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Goudy Old Styl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oudy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oudy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oudy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oudy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oudy Old Styl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Judging process occurs via Internet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Judge must be able to download files and scoring sheet and fill out scoring sheet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Century Gothic" pitchFamily="34" charset="0"/>
                <a:cs typeface="Arial" charset="0"/>
              </a:rPr>
              <a:t>Judges judge all submissions of the contest category assigned to them</a:t>
            </a:r>
          </a:p>
        </p:txBody>
      </p:sp>
    </p:spTree>
    <p:extLst>
      <p:ext uri="{BB962C8B-B14F-4D97-AF65-F5344CB8AC3E}">
        <p14:creationId xmlns:p14="http://schemas.microsoft.com/office/powerpoint/2010/main" val="29257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pPr marL="0" indent="0">
              <a:defRPr/>
            </a:pPr>
            <a:r>
              <a:rPr lang="en-US" altLang="en-US" sz="2400" dirty="0" smtClean="0"/>
              <a:t>Talent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altLang="en-US" sz="2000" dirty="0" smtClean="0"/>
              <a:t>Entries must be submitted to CNH Contest Archive (</a:t>
            </a:r>
            <a:r>
              <a:rPr lang="en-US" altLang="en-US" sz="2000" dirty="0" smtClean="0">
                <a:hlinkClick r:id="rId2"/>
              </a:rPr>
              <a:t>cnh.kccontests@gmail.com</a:t>
            </a:r>
            <a:r>
              <a:rPr lang="en-US" altLang="en-US" sz="2000" dirty="0" smtClean="0"/>
              <a:t>) by Thursday, February 20</a:t>
            </a:r>
            <a:r>
              <a:rPr lang="en-US" altLang="en-US" sz="2000" baseline="30000" dirty="0" smtClean="0"/>
              <a:t>th</a:t>
            </a:r>
            <a:r>
              <a:rPr lang="en-US" altLang="en-US" sz="2000" dirty="0" smtClean="0"/>
              <a:t>, 2014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altLang="en-US" sz="2000" dirty="0" smtClean="0"/>
              <a:t>Judges review links and judge</a:t>
            </a:r>
          </a:p>
          <a:p>
            <a:pPr marL="857250" lvl="1" indent="-457200">
              <a:buFont typeface="Arial" charset="0"/>
              <a:buChar char="•"/>
              <a:defRPr/>
            </a:pPr>
            <a:r>
              <a:rPr lang="en-US" altLang="en-US" sz="2000" dirty="0" smtClean="0"/>
              <a:t>The “winners” perform the approved talent acts for the Saturday evening General Session and Awards Ceremony</a:t>
            </a:r>
            <a:endParaRPr lang="en-US" altLang="en-US" sz="2400" dirty="0"/>
          </a:p>
          <a:p>
            <a:pPr marL="0" indent="0">
              <a:defRPr/>
            </a:pPr>
            <a:r>
              <a:rPr lang="en-US" altLang="en-US" sz="2400" dirty="0" smtClean="0"/>
              <a:t>Year in review: Digital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Digital—e-mailed </a:t>
            </a:r>
            <a:r>
              <a:rPr lang="en-US" altLang="en-US" sz="2000" dirty="0"/>
              <a:t>to </a:t>
            </a:r>
            <a:r>
              <a:rPr lang="en-US" altLang="en-US" sz="2000" dirty="0">
                <a:hlinkClick r:id="rId2"/>
              </a:rPr>
              <a:t>cnh.kccontests@gmail.com</a:t>
            </a:r>
            <a:r>
              <a:rPr lang="en-US" altLang="en-US" sz="2000" dirty="0"/>
              <a:t> by Thursday, February 20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, 2014</a:t>
            </a:r>
          </a:p>
          <a:p>
            <a:pPr marL="400050" lvl="1" indent="0">
              <a:defRPr/>
            </a:pPr>
            <a:endParaRPr lang="en-US" altLang="en-US" sz="2000" dirty="0" smtClean="0"/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Special Notes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46209"/>
            <a:ext cx="1584960" cy="239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10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sz="2600" smtClean="0"/>
              <a:t>Judge either spirit or year-in-review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600" smtClean="0"/>
              <a:t>On-site judges may not be  candidates for district positions, camera or stage interns, or in any other position which may conflict during the times in   which these contests are judged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altLang="en-US" smtClean="0"/>
              <a:t>On-Site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3172" b="22988"/>
          <a:stretch/>
        </p:blipFill>
        <p:spPr>
          <a:xfrm>
            <a:off x="6248400" y="2647188"/>
            <a:ext cx="2597773" cy="1543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32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Code of Conduct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Dress Code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Lodging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Responsible Behavior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Enforcement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SAA Recruitment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SAA Captain Applications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SAA Volunteer Online Registration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sz="2400" smtClean="0"/>
              <a:t>Spirit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altLang="en-US" sz="2000" smtClean="0"/>
              <a:t>CLUB unity and spirit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altLang="en-US" sz="2000" smtClean="0"/>
              <a:t>Each club registered for DCON is automatically entered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altLang="en-US" sz="2000" smtClean="0"/>
              <a:t>Judges will judge the energy, originality/creativity, participation, positivity of cheers, spirit supplies, and style of each club at each general session</a:t>
            </a:r>
          </a:p>
          <a:p>
            <a:pPr marL="857250" lvl="1" indent="-457200">
              <a:buFont typeface="Arial" charset="0"/>
              <a:buChar char="•"/>
            </a:pPr>
            <a:endParaRPr lang="en-US" altLang="en-US" sz="2000" smtClean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On-Site</a:t>
            </a:r>
          </a:p>
        </p:txBody>
      </p:sp>
    </p:spTree>
    <p:extLst>
      <p:ext uri="{BB962C8B-B14F-4D97-AF65-F5344CB8AC3E}">
        <p14:creationId xmlns:p14="http://schemas.microsoft.com/office/powerpoint/2010/main" val="16987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4525963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smtClean="0"/>
              <a:t>Year-in-Review (scrapbooks)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altLang="en-US" sz="2400" smtClean="0"/>
              <a:t>Traditional/Non-Traditional must be received by 6 PM on Friday, April 11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(first day of DCON) at the Member Recognition Office</a:t>
            </a:r>
          </a:p>
          <a:p>
            <a:pPr marL="1257300" lvl="2" indent="-457200">
              <a:buFont typeface="Arial" charset="0"/>
              <a:buChar char="•"/>
            </a:pPr>
            <a:r>
              <a:rPr lang="en-US" altLang="en-US" sz="2000" smtClean="0"/>
              <a:t>District judges will review all submissions on Friday evening</a:t>
            </a:r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On-Site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2200"/>
            <a:ext cx="2590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89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sz="2400" smtClean="0"/>
              <a:t>Saturday Evening General Session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400" smtClean="0"/>
              <a:t>Award Presenters will be assigned by Governor Victoria 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400" smtClean="0"/>
              <a:t>MR will prepare packets for all clubs receiving any awards 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400" smtClean="0"/>
              <a:t>Clubs should pick up their packets after the Awards Ceremony in the Member Recognition Office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Awards Ceremony</a:t>
            </a:r>
          </a:p>
        </p:txBody>
      </p:sp>
      <p:pic>
        <p:nvPicPr>
          <p:cNvPr id="4" name="Picture 2" descr="http://sphotos-a.xx.fbcdn.net/hphotos-snc7/574555_2986196099853_2111876060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20698"/>
          <a:stretch/>
        </p:blipFill>
        <p:spPr bwMode="auto">
          <a:xfrm>
            <a:off x="6629400" y="1600200"/>
            <a:ext cx="2194560" cy="2217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4" descr="http://sphotos-b.xx.fbcdn.net/hphotos-ash3/548052_2986167339134_1071264683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8" b="17021"/>
          <a:stretch/>
        </p:blipFill>
        <p:spPr bwMode="auto">
          <a:xfrm>
            <a:off x="5715000" y="3962399"/>
            <a:ext cx="2286000" cy="215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47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algn="ctr"/>
            <a:r>
              <a:rPr lang="en-US" altLang="en-US" sz="5000" b="1" u="sng" smtClean="0"/>
              <a:t>Promote judging to the division you serve! </a:t>
            </a:r>
            <a:r>
              <a:rPr lang="en-US" altLang="en-US" sz="5000" b="1" u="sng" smtClean="0">
                <a:sym typeface="Wingdings" pitchFamily="2" charset="2"/>
              </a:rPr>
              <a:t> </a:t>
            </a:r>
          </a:p>
          <a:p>
            <a:pPr algn="ctr"/>
            <a:endParaRPr lang="en-US" altLang="en-US" sz="1800" b="1" u="sng" smtClean="0"/>
          </a:p>
          <a:p>
            <a:pPr algn="ctr"/>
            <a:r>
              <a:rPr lang="en-US" altLang="en-US" sz="2000" smtClean="0"/>
              <a:t>We need judges to properly recognize all the hard-working members of CNH Key Club!</a:t>
            </a:r>
          </a:p>
          <a:p>
            <a:pPr algn="ctr"/>
            <a:endParaRPr lang="en-US" altLang="en-US" sz="1000" smtClean="0"/>
          </a:p>
          <a:p>
            <a:pPr algn="ctr"/>
            <a:endParaRPr lang="en-US" altLang="en-US" sz="2000" smtClean="0"/>
          </a:p>
          <a:p>
            <a:pPr algn="ctr"/>
            <a:r>
              <a:rPr lang="en-US" altLang="en-US" sz="2000" smtClean="0"/>
              <a:t>The District Judging Application can be found on the CNH CyberKey under the Recognition Tab. </a:t>
            </a:r>
          </a:p>
          <a:p>
            <a:pPr algn="ctr"/>
            <a:r>
              <a:rPr lang="en-US" altLang="en-US" sz="2000" i="1" smtClean="0">
                <a:hlinkClick r:id="rId2"/>
              </a:rPr>
              <a:t>http://cnhkeyclub.org</a:t>
            </a:r>
            <a:r>
              <a:rPr lang="en-US" altLang="en-US" sz="2000" i="1" smtClean="0"/>
              <a:t> &gt; Recognition &gt; Recognition Judging &gt; District Judging Application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7921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3254375"/>
          </a:xfrm>
        </p:spPr>
        <p:txBody>
          <a:bodyPr anchor="b" anchorCtr="0"/>
          <a:lstStyle/>
          <a:p>
            <a:r>
              <a:rPr lang="en-US" sz="7400" dirty="0" smtClean="0"/>
              <a:t>MISCELLANEOUS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174" y="1219200"/>
            <a:ext cx="8632826" cy="46307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Goudy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itchFamily="18" charset="0"/>
              </a:rPr>
              <a:t>BEE sure to educate the division you serve about the registration process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Goudy Old Style" pitchFamily="18" charset="0"/>
              </a:rPr>
              <a:t>Registration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oudy Old Style" pitchFamily="18" charset="0"/>
              </a:rPr>
              <a:t>On time by February 20</a:t>
            </a:r>
            <a:r>
              <a:rPr lang="en-US" sz="2400" baseline="30000" dirty="0" smtClean="0">
                <a:latin typeface="Goudy Old Style" pitchFamily="18" charset="0"/>
              </a:rPr>
              <a:t>th</a:t>
            </a:r>
            <a:r>
              <a:rPr lang="en-US" sz="2400" dirty="0" smtClean="0">
                <a:latin typeface="Goudy Old Style" pitchFamily="18" charset="0"/>
              </a:rPr>
              <a:t> for $178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Goudy Old Style" pitchFamily="18" charset="0"/>
              </a:rPr>
              <a:t>Late by March 15</a:t>
            </a:r>
            <a:r>
              <a:rPr lang="en-US" sz="2400" baseline="30000" dirty="0" smtClean="0">
                <a:latin typeface="Goudy Old Style" pitchFamily="18" charset="0"/>
              </a:rPr>
              <a:t>th</a:t>
            </a:r>
            <a:r>
              <a:rPr lang="en-US" sz="2400" dirty="0" smtClean="0">
                <a:latin typeface="Goudy Old Style" pitchFamily="18" charset="0"/>
              </a:rPr>
              <a:t> for $218</a:t>
            </a:r>
          </a:p>
          <a:p>
            <a:pPr marL="51435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Goudy Old Style" pitchFamily="18" charset="0"/>
              </a:rPr>
              <a:t>The new ratio is 10 Key Clubbers to 1 chaperone by gender!</a:t>
            </a:r>
          </a:p>
          <a:p>
            <a:pPr marL="514350" indent="-4572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latin typeface="Goudy Old Style" pitchFamily="18" charset="0"/>
              </a:rPr>
              <a:t>There is a site video to share on the </a:t>
            </a:r>
            <a:r>
              <a:rPr lang="en-US" sz="2800" dirty="0" err="1" smtClean="0">
                <a:latin typeface="Goudy Old Style" pitchFamily="18" charset="0"/>
              </a:rPr>
              <a:t>CyberKey</a:t>
            </a:r>
            <a:endParaRPr lang="en-US" sz="2800" dirty="0" smtClean="0">
              <a:latin typeface="Goudy Old Style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defRPr/>
            </a:pPr>
            <a:endParaRPr lang="en-US" sz="1800" dirty="0" smtClean="0">
              <a:latin typeface="Goudy Old Style" pitchFamily="18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5400" i="1" dirty="0" smtClean="0">
                <a:latin typeface="Goudy Old Style" pitchFamily="18" charset="0"/>
              </a:rPr>
              <a:t/>
            </a:r>
            <a:br>
              <a:rPr lang="en-US" sz="5400" i="1" dirty="0" smtClean="0">
                <a:latin typeface="Goudy Old Style" pitchFamily="18" charset="0"/>
              </a:rPr>
            </a:br>
            <a:endParaRPr lang="en-US" sz="5400" dirty="0" smtClean="0">
              <a:latin typeface="Goudy Old Style" pitchFamily="18" charset="0"/>
            </a:endParaRP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Souvenir Items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985" y="1981201"/>
            <a:ext cx="7316415" cy="4302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25600"/>
            <a:ext cx="4953000" cy="50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Share some of the golden sites with the division you serve</a:t>
            </a:r>
          </a:p>
          <a:p>
            <a:pPr lvl="1" eaLnBrk="1" hangingPunct="1">
              <a:lnSpc>
                <a:spcPct val="90000"/>
              </a:lnSpc>
              <a:buFont typeface="Courier New"/>
              <a:buChar char="o"/>
            </a:pPr>
            <a:r>
              <a:rPr lang="en-US" dirty="0" smtClean="0"/>
              <a:t>Sacramento High School</a:t>
            </a:r>
          </a:p>
          <a:p>
            <a:pPr lvl="1" eaLnBrk="1" hangingPunct="1">
              <a:lnSpc>
                <a:spcPct val="90000"/>
              </a:lnSpc>
              <a:buFont typeface="Courier New"/>
              <a:buChar char="o"/>
            </a:pPr>
            <a:r>
              <a:rPr lang="en-US" dirty="0" smtClean="0"/>
              <a:t>Old Sacramento</a:t>
            </a:r>
          </a:p>
          <a:p>
            <a:pPr lvl="1" eaLnBrk="1" hangingPunct="1">
              <a:lnSpc>
                <a:spcPct val="90000"/>
              </a:lnSpc>
              <a:buFont typeface="Courier New"/>
              <a:buChar char="o"/>
            </a:pPr>
            <a:r>
              <a:rPr lang="en-US" dirty="0" smtClean="0"/>
              <a:t>Sacramento Zoo</a:t>
            </a:r>
          </a:p>
          <a:p>
            <a:pPr lvl="1" eaLnBrk="1" hangingPunct="1">
              <a:lnSpc>
                <a:spcPct val="90000"/>
              </a:lnSpc>
              <a:buFont typeface="Courier New"/>
              <a:buChar char="o"/>
            </a:pPr>
            <a:r>
              <a:rPr lang="en-US" dirty="0" smtClean="0"/>
              <a:t>Esquire IMAX Theater</a:t>
            </a:r>
          </a:p>
          <a:p>
            <a:pPr lvl="1" eaLnBrk="1" hangingPunct="1">
              <a:lnSpc>
                <a:spcPct val="90000"/>
              </a:lnSpc>
              <a:buFont typeface="Courier New"/>
              <a:buChar char="o"/>
            </a:pPr>
            <a:r>
              <a:rPr lang="en-US" dirty="0" smtClean="0"/>
              <a:t>Governor’s Mansion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1267" name="Title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Sacramento Attractions</a:t>
            </a:r>
          </a:p>
        </p:txBody>
      </p:sp>
      <p:pic>
        <p:nvPicPr>
          <p:cNvPr id="4" name="Picture 4" descr="Template_KeyClub_Blue key graphic.jp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7968">
            <a:off x="5018074" y="3240390"/>
            <a:ext cx="3263373" cy="14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dirty="0" smtClean="0"/>
              <a:t>These are the buttons that will be offered for donations for at DCON 2014</a:t>
            </a:r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7171" name="Title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Buttons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806391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oudy Old Style" pitchFamily="18" charset="0"/>
              </a:rPr>
              <a:t>DJ _____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Goudy Old Style" pitchFamily="18" charset="0"/>
              </a:rPr>
              <a:t>Don’t forget to submit appropriate songs to D10S Jason </a:t>
            </a:r>
            <a:r>
              <a:rPr lang="en-US" sz="2000" dirty="0" err="1" smtClean="0">
                <a:latin typeface="Goudy Old Style" pitchFamily="18" charset="0"/>
              </a:rPr>
              <a:t>Basulto</a:t>
            </a:r>
            <a:r>
              <a:rPr lang="en-US" sz="2000" dirty="0" smtClean="0">
                <a:latin typeface="Goudy Old Style" pitchFamily="18" charset="0"/>
              </a:rPr>
              <a:t> and Chair Madison to be played at during Governor’s Ball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Goudy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Goudy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Goudy Old Style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600" dirty="0" smtClean="0">
              <a:latin typeface="Goudy Old Style" pitchFamily="18" charset="0"/>
            </a:endParaRPr>
          </a:p>
        </p:txBody>
      </p:sp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Governor’s Ball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95600"/>
            <a:ext cx="3124200" cy="252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Attire Requirements (Different each day)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5 Categories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Spirit Attire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Convention Casual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Business Casual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Business Professional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Semi-Formal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 eaLnBrk="1" hangingPunct="1">
              <a:buFont typeface="Arial" charset="0"/>
              <a:buChar char="•"/>
            </a:pPr>
            <a:r>
              <a:rPr lang="en-US" sz="2400" dirty="0" smtClean="0">
                <a:latin typeface="Goudy Old Style" pitchFamily="18" charset="0"/>
              </a:rPr>
              <a:t>Friday – April 11 – 2:30-5:30pm Exhibit Hall D &amp; E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400" dirty="0" smtClean="0">
                <a:latin typeface="Goudy Old Style" pitchFamily="18" charset="0"/>
              </a:rPr>
              <a:t>Working with Kiwanis Family House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400" dirty="0" smtClean="0">
                <a:latin typeface="Goudy Old Style" pitchFamily="18" charset="0"/>
              </a:rPr>
              <a:t>Attendees bring items to donate to the KFH </a:t>
            </a:r>
            <a:br>
              <a:rPr lang="en-US" sz="2400" dirty="0" smtClean="0">
                <a:latin typeface="Goudy Old Style" pitchFamily="18" charset="0"/>
              </a:rPr>
            </a:br>
            <a:r>
              <a:rPr lang="en-US" sz="2400" dirty="0" smtClean="0">
                <a:latin typeface="Goudy Old Style" pitchFamily="18" charset="0"/>
              </a:rPr>
              <a:t>       (soap, shampoo, paper towels, printer paper etc)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400" dirty="0" smtClean="0">
                <a:latin typeface="Goudy Old Style" pitchFamily="18" charset="0"/>
              </a:rPr>
              <a:t>Official list is being compiled by the KFH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400" dirty="0" smtClean="0">
                <a:latin typeface="Goudy Old Style" pitchFamily="18" charset="0"/>
              </a:rPr>
              <a:t>Sorting of items into boxes for easier distribution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400" dirty="0" smtClean="0">
                <a:latin typeface="Goudy Old Style" pitchFamily="18" charset="0"/>
              </a:rPr>
              <a:t>Will continue during the Service Expo</a:t>
            </a:r>
          </a:p>
          <a:p>
            <a:pPr marL="857250" lvl="1" indent="-457200" eaLnBrk="1" hangingPunct="1">
              <a:buFont typeface="Arial" charset="0"/>
              <a:buChar char="•"/>
            </a:pPr>
            <a:r>
              <a:rPr lang="en-US" sz="2400" dirty="0" smtClean="0">
                <a:latin typeface="Goudy Old Style" pitchFamily="18" charset="0"/>
              </a:rPr>
              <a:t>Kiwanis Family House to take items</a:t>
            </a: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Meet &amp; Greet and Service Project </a:t>
            </a:r>
          </a:p>
        </p:txBody>
      </p:sp>
      <p:pic>
        <p:nvPicPr>
          <p:cNvPr id="9220" name="Picture 4" descr="Template_KeyClub_Blue key graphic.jp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2032">
            <a:off x="5834237" y="4346372"/>
            <a:ext cx="27543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3254375"/>
          </a:xfrm>
        </p:spPr>
        <p:txBody>
          <a:bodyPr anchor="b" anchorCtr="0"/>
          <a:lstStyle/>
          <a:p>
            <a:r>
              <a:rPr lang="en-US" sz="8000" dirty="0" smtClean="0"/>
              <a:t>Chaperones &amp; school policies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583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685801"/>
            <a:ext cx="81534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Get the message out to everyone – Clubs, Officers, Advisors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Chaperones</a:t>
            </a:r>
            <a:r>
              <a:rPr lang="en-US" dirty="0" smtClean="0">
                <a:solidFill>
                  <a:schemeClr val="tx1"/>
                </a:solidFill>
              </a:rPr>
              <a:t> – 10 to 1 - Gender specific, background checked,                  	               school approved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School Policies </a:t>
            </a:r>
            <a:r>
              <a:rPr lang="en-US" dirty="0" smtClean="0">
                <a:solidFill>
                  <a:schemeClr val="tx1"/>
                </a:solidFill>
              </a:rPr>
              <a:t>– Have officers check with their advisors on what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   the school and/or school district policies are in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   regard to overnight events. Some need school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   district or board approval and need at least 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                         month or more notice. Have them plan ahead.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	Communication is the KEY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3254375"/>
          </a:xfrm>
        </p:spPr>
        <p:txBody>
          <a:bodyPr anchor="b" anchorCtr="0"/>
          <a:lstStyle/>
          <a:p>
            <a:r>
              <a:rPr lang="en-US" sz="8000" dirty="0" smtClean="0"/>
              <a:t>Fundraising &amp; money Handling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222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 is three months away!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impact can YOU make through fundraising?</a:t>
            </a:r>
          </a:p>
          <a:p>
            <a:pPr marL="0" indent="0"/>
            <a:r>
              <a:rPr lang="en-US" dirty="0" smtClean="0"/>
              <a:t>Items to consider: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District/Division Goals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Convention Costs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Service Organizations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Fundraising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51816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Reminder…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Chaperones must be accounted for, too!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Clubs have until Feb. 20</a:t>
            </a:r>
            <a:r>
              <a:rPr lang="en-US" baseline="30000" dirty="0" smtClean="0"/>
              <a:t>th</a:t>
            </a:r>
            <a:r>
              <a:rPr lang="en-US" dirty="0" smtClean="0"/>
              <a:t> for on-time registration (received by date)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Late Registration: March 15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0" indent="0"/>
            <a:r>
              <a:rPr lang="en-US" dirty="0" smtClean="0"/>
              <a:t>Need ideas for fundraising?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Refer to past publications and BTC presentations!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Collaborate with other board members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Contact me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62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Adults should be the only money handlers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Follow all school procedures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Do not mix funds raised for different purposes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There is </a:t>
            </a:r>
            <a:r>
              <a:rPr lang="en-US" u="sng" dirty="0" smtClean="0"/>
              <a:t>no</a:t>
            </a:r>
            <a:r>
              <a:rPr lang="en-US" dirty="0" smtClean="0"/>
              <a:t> selling of division gear at Convention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Always ask questions when unsure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cost for attending convention should not be a deterrent to attend…</a:t>
            </a:r>
          </a:p>
          <a:p>
            <a:endParaRPr lang="en-US" dirty="0"/>
          </a:p>
          <a:p>
            <a:r>
              <a:rPr lang="en-US" dirty="0" smtClean="0"/>
              <a:t>Make a difference with fundraising efforts and help the members you serve attend our memorable and educational celebration!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3254375"/>
          </a:xfrm>
        </p:spPr>
        <p:txBody>
          <a:bodyPr anchor="b" anchorCtr="0"/>
          <a:lstStyle/>
          <a:p>
            <a:r>
              <a:rPr lang="en-US" sz="8000" dirty="0" smtClean="0"/>
              <a:t>Promotion tools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DCON is soon approaching. Promote to the divisions you serve!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Remember, marketing vs. planning!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is </a:t>
            </a:r>
            <a:r>
              <a:rPr lang="en-US" b="1" dirty="0" smtClean="0"/>
              <a:t>YOUR</a:t>
            </a:r>
            <a:r>
              <a:rPr lang="en-US" dirty="0" smtClean="0"/>
              <a:t> event, so make it the best possible!</a:t>
            </a: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DCON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Shoes may be athletic, casual, or dress, but must cover your heel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Bottoms must be Ankle length pants</a:t>
            </a:r>
          </a:p>
          <a:p>
            <a:pPr lvl="1">
              <a:buFont typeface="Arial"/>
              <a:buChar char="•"/>
            </a:pPr>
            <a:r>
              <a:rPr lang="en-US" b="1" dirty="0" smtClean="0"/>
              <a:t>No shorts/leggings/skirts</a:t>
            </a:r>
            <a:br>
              <a:rPr lang="en-US" b="1" dirty="0" smtClean="0"/>
            </a:br>
            <a:endParaRPr lang="en-US" b="1" dirty="0" smtClean="0"/>
          </a:p>
          <a:p>
            <a:pPr>
              <a:buFont typeface="Arial"/>
              <a:buChar char="•"/>
            </a:pPr>
            <a:r>
              <a:rPr lang="en-US" dirty="0" smtClean="0"/>
              <a:t>Tops may be any unaltered item of Key Club apparel that covers the entire torso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Friday Dress Code:</a:t>
            </a:r>
            <a:br>
              <a:rPr lang="en-US" dirty="0" smtClean="0"/>
            </a:br>
            <a:r>
              <a:rPr lang="en-US" dirty="0" smtClean="0"/>
              <a:t>Spirit Attire/Business Casual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Social media – Use mediums like Facebook or Tumblr to spread the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Email – Email or division reflectors can get out information to advisors easily as well!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DCMs/Meetings – Advertise at monthly meetings for those in attendance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BEE</a:t>
            </a:r>
            <a:r>
              <a:rPr lang="en-US" dirty="0" smtClean="0"/>
              <a:t> creative!</a:t>
            </a:r>
            <a:endParaRPr lang="en-U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General info – who, what, where, when, why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Projected cost per member – breakdown each cost individually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Testimonials from past attendees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include?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Advertise spirit items, division apparel, etc early!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Have photos/footage from past DCONs? Create a slideshow or video to advertise!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Use the Call to DCON video!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Ideas!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1"/>
            <a:ext cx="7772400" cy="1295400"/>
          </a:xfrm>
        </p:spPr>
        <p:txBody>
          <a:bodyPr anchor="b" anchorCtr="0"/>
          <a:lstStyle/>
          <a:p>
            <a:pPr algn="ctr"/>
            <a:r>
              <a:rPr lang="en-US" sz="9600" dirty="0" smtClean="0"/>
              <a:t>QUESTIONS?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uestions    </a:t>
            </a:r>
            <a:r>
              <a:rPr lang="en-US" sz="2800" b="1" dirty="0" err="1" smtClean="0"/>
              <a:t>QUESTIONS</a:t>
            </a:r>
            <a:r>
              <a:rPr lang="en-US" sz="2800" b="1" dirty="0" smtClean="0"/>
              <a:t>    </a:t>
            </a:r>
            <a:r>
              <a:rPr lang="en-US" sz="6000" b="1" dirty="0" err="1" smtClean="0"/>
              <a:t>questions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86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Shoes must be dress shoes, flats, or heels that cover the heel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Boys must wear black/dark socks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Bottoms may be ankle length dress pants or </a:t>
            </a:r>
            <a:r>
              <a:rPr lang="en-US" b="1" dirty="0" smtClean="0"/>
              <a:t>knee length</a:t>
            </a:r>
            <a:r>
              <a:rPr lang="en-US" dirty="0" smtClean="0"/>
              <a:t> skirts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Tops may be button-down dress shirts and a tie, or blouses that cover the entire torso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Semi Formal is dress shoes and a dress/long-sleeve button down dress shirt with a tie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Saturday Dress Code:</a:t>
            </a:r>
            <a:br>
              <a:rPr lang="en-US" dirty="0" smtClean="0"/>
            </a:br>
            <a:r>
              <a:rPr lang="en-US" sz="4000" dirty="0" smtClean="0"/>
              <a:t>Business Professional + Semi Formal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Shoes may be athletic, casual, or dress shoes covering the heel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Bottoms must be ankle length pants</a:t>
            </a:r>
          </a:p>
          <a:p>
            <a:pPr lvl="1">
              <a:buFont typeface="Arial"/>
              <a:buChar char="•"/>
            </a:pPr>
            <a:r>
              <a:rPr lang="en-US" b="1" dirty="0" smtClean="0"/>
              <a:t>No Shorts/Skirts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Tops may be unaltered Convention T-shirts or a button-shirt, blouse, or collared shirt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Sunday Dress Code:</a:t>
            </a:r>
            <a:br>
              <a:rPr lang="en-US" dirty="0" smtClean="0"/>
            </a:br>
            <a:r>
              <a:rPr lang="en-US" sz="4000" dirty="0" smtClean="0"/>
              <a:t>Convention Casual/Business Casual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Balconies off-limits</a:t>
            </a:r>
          </a:p>
          <a:p>
            <a:pPr>
              <a:buFont typeface="Arial"/>
              <a:buChar char="•"/>
            </a:pPr>
            <a:r>
              <a:rPr lang="en-US" dirty="0" smtClean="0"/>
              <a:t>Curfew 12:00AM – 5:00AM</a:t>
            </a:r>
          </a:p>
          <a:p>
            <a:pPr>
              <a:buFont typeface="Arial"/>
              <a:buChar char="•"/>
            </a:pPr>
            <a:r>
              <a:rPr lang="en-US" dirty="0" smtClean="0"/>
              <a:t>No opposite genders in a single room (includes adult’s rooms)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Failure to comply = Immediate dismissal </a:t>
            </a:r>
          </a:p>
          <a:p>
            <a:pPr>
              <a:buFont typeface="Arial"/>
              <a:buChar char="•"/>
            </a:pPr>
            <a:r>
              <a:rPr lang="en-US" dirty="0" smtClean="0"/>
              <a:t>Attendees must stay at an approved convention hotel and sleep in their assigned room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Lodging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3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2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3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4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5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6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7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8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9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0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71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4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72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73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74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75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76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77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78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79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80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81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5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82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83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84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85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86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6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7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8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9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0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1_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1885</Words>
  <Application>Microsoft Office PowerPoint</Application>
  <PresentationFormat>On-screen Show (4:3)</PresentationFormat>
  <Paragraphs>382</Paragraphs>
  <Slides>63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34</vt:i4>
      </vt:variant>
      <vt:variant>
        <vt:lpstr>Slide Titles</vt:lpstr>
      </vt:variant>
      <vt:variant>
        <vt:i4>63</vt:i4>
      </vt:variant>
    </vt:vector>
  </HeadingPairs>
  <TitlesOfParts>
    <vt:vector size="105" baseType="lpstr">
      <vt:lpstr>ＭＳ Ｐゴシック</vt:lpstr>
      <vt:lpstr>Arial</vt:lpstr>
      <vt:lpstr>Calibri</vt:lpstr>
      <vt:lpstr>Century Gothic</vt:lpstr>
      <vt:lpstr>Courier New</vt:lpstr>
      <vt:lpstr>Goudy Old Style</vt:lpstr>
      <vt:lpstr>Times New Roman</vt:lpstr>
      <vt:lpstr>Wingdings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62_Office Theme</vt:lpstr>
      <vt:lpstr>63_Office Theme</vt:lpstr>
      <vt:lpstr>64_Office Theme</vt:lpstr>
      <vt:lpstr>65_Office Theme</vt:lpstr>
      <vt:lpstr>66_Office Theme</vt:lpstr>
      <vt:lpstr>67_Office Theme</vt:lpstr>
      <vt:lpstr>68_Office Theme</vt:lpstr>
      <vt:lpstr>69_Office Theme</vt:lpstr>
      <vt:lpstr>70_Office Theme</vt:lpstr>
      <vt:lpstr>71_Office Theme</vt:lpstr>
      <vt:lpstr>72_Office Theme</vt:lpstr>
      <vt:lpstr>73_Office Theme</vt:lpstr>
      <vt:lpstr>74_Office Theme</vt:lpstr>
      <vt:lpstr>75_Office Theme</vt:lpstr>
      <vt:lpstr>76_Office Theme</vt:lpstr>
      <vt:lpstr>77_Office Theme</vt:lpstr>
      <vt:lpstr>78_Office Theme</vt:lpstr>
      <vt:lpstr>79_Office Theme</vt:lpstr>
      <vt:lpstr>80_Office Theme</vt:lpstr>
      <vt:lpstr>81_Office Theme</vt:lpstr>
      <vt:lpstr>82_Office Theme</vt:lpstr>
      <vt:lpstr>83_Office Theme</vt:lpstr>
      <vt:lpstr>84_Office Theme</vt:lpstr>
      <vt:lpstr>85_Office Theme</vt:lpstr>
      <vt:lpstr>86_Office Theme</vt:lpstr>
      <vt:lpstr>District Convention 2014 Your Golden Ticket</vt:lpstr>
      <vt:lpstr>SAA Team</vt:lpstr>
      <vt:lpstr>Sergeant at Arms Update</vt:lpstr>
      <vt:lpstr>Items of Interest</vt:lpstr>
      <vt:lpstr>Dress Code</vt:lpstr>
      <vt:lpstr>Friday Dress Code: Spirit Attire/Business Casual</vt:lpstr>
      <vt:lpstr>Saturday Dress Code: Business Professional + Semi Formal</vt:lpstr>
      <vt:lpstr>Sunday Dress Code: Convention Casual/Business Casual</vt:lpstr>
      <vt:lpstr>Lodging</vt:lpstr>
      <vt:lpstr>Responsible Behavior</vt:lpstr>
      <vt:lpstr>Enforcement</vt:lpstr>
      <vt:lpstr>Sergeant at Arms Recruitment</vt:lpstr>
      <vt:lpstr>To be successful I need you to:</vt:lpstr>
      <vt:lpstr>PowerPoint Presentation</vt:lpstr>
      <vt:lpstr>Service EXPO Team</vt:lpstr>
      <vt:lpstr>College EXPO Team</vt:lpstr>
      <vt:lpstr>2014 District Convention Service EXPO and College EXPO</vt:lpstr>
      <vt:lpstr>What is the Service EXPO?</vt:lpstr>
      <vt:lpstr>Goals for the EXPO</vt:lpstr>
      <vt:lpstr>What can you do to help!</vt:lpstr>
      <vt:lpstr>How to register for the Service EXPO?</vt:lpstr>
      <vt:lpstr>Questions? </vt:lpstr>
      <vt:lpstr>The College EXPO </vt:lpstr>
      <vt:lpstr>The College EXPO</vt:lpstr>
      <vt:lpstr>Advertise!</vt:lpstr>
      <vt:lpstr>Questions?</vt:lpstr>
      <vt:lpstr>Education</vt:lpstr>
      <vt:lpstr>Education</vt:lpstr>
      <vt:lpstr>Methods</vt:lpstr>
      <vt:lpstr>MiniTraks</vt:lpstr>
      <vt:lpstr>Theme</vt:lpstr>
      <vt:lpstr>Workshop Flow</vt:lpstr>
      <vt:lpstr>Room Layout &amp; Logistics</vt:lpstr>
      <vt:lpstr>PowerPoint Presentation</vt:lpstr>
      <vt:lpstr>On Site Judging &amp; Recognition</vt:lpstr>
      <vt:lpstr>The Basics</vt:lpstr>
      <vt:lpstr>District</vt:lpstr>
      <vt:lpstr>Special Notes</vt:lpstr>
      <vt:lpstr>On-Site</vt:lpstr>
      <vt:lpstr>On-Site</vt:lpstr>
      <vt:lpstr>On-Site</vt:lpstr>
      <vt:lpstr>Awards Ceremony</vt:lpstr>
      <vt:lpstr>Reminders</vt:lpstr>
      <vt:lpstr>MISCELLANEOUS</vt:lpstr>
      <vt:lpstr>Registration</vt:lpstr>
      <vt:lpstr>Souvenir Items</vt:lpstr>
      <vt:lpstr>Sacramento Attractions</vt:lpstr>
      <vt:lpstr>Buttons</vt:lpstr>
      <vt:lpstr>Governor’s Ball</vt:lpstr>
      <vt:lpstr>Meet &amp; Greet and Service Project </vt:lpstr>
      <vt:lpstr>Chaperones &amp; school policies</vt:lpstr>
      <vt:lpstr>PowerPoint Presentation</vt:lpstr>
      <vt:lpstr>Fundraising &amp; money Handling</vt:lpstr>
      <vt:lpstr>Fundraising</vt:lpstr>
      <vt:lpstr>PowerPoint Presentation</vt:lpstr>
      <vt:lpstr>Money Handling</vt:lpstr>
      <vt:lpstr>PowerPoint Presentation</vt:lpstr>
      <vt:lpstr>Promotion tools</vt:lpstr>
      <vt:lpstr>Promoting DCON</vt:lpstr>
      <vt:lpstr>Possible Tools</vt:lpstr>
      <vt:lpstr>What to include?</vt:lpstr>
      <vt:lpstr>More Ideas!</vt:lpstr>
      <vt:lpstr>QUESTIONS?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Lotito-Byers;CNH Key Club District</dc:creator>
  <cp:lastModifiedBy>Link</cp:lastModifiedBy>
  <cp:revision>60</cp:revision>
  <dcterms:created xsi:type="dcterms:W3CDTF">2012-05-22T23:44:23Z</dcterms:created>
  <dcterms:modified xsi:type="dcterms:W3CDTF">2014-01-06T07:51:26Z</dcterms:modified>
</cp:coreProperties>
</file>