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60" r:id="rId4"/>
    <p:sldId id="274" r:id="rId5"/>
    <p:sldId id="261" r:id="rId6"/>
    <p:sldId id="262" r:id="rId7"/>
    <p:sldId id="263" r:id="rId8"/>
    <p:sldId id="264" r:id="rId9"/>
    <p:sldId id="268" r:id="rId10"/>
    <p:sldId id="269" r:id="rId11"/>
    <p:sldId id="270" r:id="rId12"/>
    <p:sldId id="271" r:id="rId13"/>
    <p:sldId id="272"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874"/>
    <a:srgbClr val="C4122F"/>
    <a:srgbClr val="002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96" autoAdjust="0"/>
    <p:restoredTop sz="92540" autoAdjust="0"/>
  </p:normalViewPr>
  <p:slideViewPr>
    <p:cSldViewPr>
      <p:cViewPr>
        <p:scale>
          <a:sx n="60" d="100"/>
          <a:sy n="60" d="100"/>
        </p:scale>
        <p:origin x="-2556" y="-1068"/>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984C63-F6F3-43FE-A7AD-F79F43976B3A}" type="datetimeFigureOut">
              <a:rPr lang="en-US" smtClean="0"/>
              <a:pPr/>
              <a:t>8/13/2013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B84822-48D6-4BED-B16A-9485467F5EB8}" type="slidenum">
              <a:rPr lang="en-US" smtClean="0"/>
              <a:pPr/>
              <a:t>‹#›</a:t>
            </a:fld>
            <a:endParaRPr lang="en-US"/>
          </a:p>
        </p:txBody>
      </p:sp>
    </p:spTree>
    <p:extLst>
      <p:ext uri="{BB962C8B-B14F-4D97-AF65-F5344CB8AC3E}">
        <p14:creationId xmlns:p14="http://schemas.microsoft.com/office/powerpoint/2010/main" val="2531063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20539D-353F-4F84-9709-A896C49AE3A4}" type="datetimeFigureOut">
              <a:rPr lang="en-US" smtClean="0"/>
              <a:pPr/>
              <a:t>8/13/2013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89E5B3-3F26-498D-B304-668140B16C99}" type="slidenum">
              <a:rPr lang="en-US" smtClean="0"/>
              <a:pPr/>
              <a:t>‹#›</a:t>
            </a:fld>
            <a:endParaRPr lang="en-US"/>
          </a:p>
        </p:txBody>
      </p:sp>
    </p:spTree>
    <p:extLst>
      <p:ext uri="{BB962C8B-B14F-4D97-AF65-F5344CB8AC3E}">
        <p14:creationId xmlns:p14="http://schemas.microsoft.com/office/powerpoint/2010/main" val="433493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9E5B3-3F26-498D-B304-668140B16C99}" type="slidenum">
              <a:rPr lang="en-US" smtClean="0"/>
              <a:pPr/>
              <a:t>3</a:t>
            </a:fld>
            <a:endParaRPr lang="en-US"/>
          </a:p>
        </p:txBody>
      </p:sp>
    </p:spTree>
    <p:extLst>
      <p:ext uri="{BB962C8B-B14F-4D97-AF65-F5344CB8AC3E}">
        <p14:creationId xmlns:p14="http://schemas.microsoft.com/office/powerpoint/2010/main" val="18018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9E5B3-3F26-498D-B304-668140B16C99}" type="slidenum">
              <a:rPr lang="en-US" smtClean="0"/>
              <a:pPr/>
              <a:t>6</a:t>
            </a:fld>
            <a:endParaRPr lang="en-US"/>
          </a:p>
        </p:txBody>
      </p:sp>
    </p:spTree>
    <p:extLst>
      <p:ext uri="{BB962C8B-B14F-4D97-AF65-F5344CB8AC3E}">
        <p14:creationId xmlns:p14="http://schemas.microsoft.com/office/powerpoint/2010/main" val="653322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9E5B3-3F26-498D-B304-668140B16C99}" type="slidenum">
              <a:rPr lang="en-US" smtClean="0"/>
              <a:pPr/>
              <a:t>7</a:t>
            </a:fld>
            <a:endParaRPr lang="en-US"/>
          </a:p>
        </p:txBody>
      </p:sp>
    </p:spTree>
    <p:extLst>
      <p:ext uri="{BB962C8B-B14F-4D97-AF65-F5344CB8AC3E}">
        <p14:creationId xmlns:p14="http://schemas.microsoft.com/office/powerpoint/2010/main" val="3848440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Direct them to the</a:t>
            </a:r>
            <a:r>
              <a:rPr lang="en-US" baseline="0" dirty="0" smtClean="0"/>
              <a:t> </a:t>
            </a:r>
            <a:r>
              <a:rPr lang="en-US" baseline="0" dirty="0" err="1" smtClean="0"/>
              <a:t>CyberKey</a:t>
            </a:r>
            <a:r>
              <a:rPr lang="en-US" baseline="0" dirty="0" smtClean="0"/>
              <a:t> and/or information onto division websites.</a:t>
            </a:r>
            <a:endParaRPr lang="en-US" dirty="0"/>
          </a:p>
        </p:txBody>
      </p:sp>
      <p:sp>
        <p:nvSpPr>
          <p:cNvPr id="4" name="Slide Number Placeholder 3"/>
          <p:cNvSpPr>
            <a:spLocks noGrp="1"/>
          </p:cNvSpPr>
          <p:nvPr>
            <p:ph type="sldNum" sz="quarter" idx="10"/>
          </p:nvPr>
        </p:nvSpPr>
        <p:spPr/>
        <p:txBody>
          <a:bodyPr/>
          <a:lstStyle/>
          <a:p>
            <a:fld id="{A289E5B3-3F26-498D-B304-668140B16C99}" type="slidenum">
              <a:rPr lang="en-US" smtClean="0"/>
              <a:pPr/>
              <a:t>9</a:t>
            </a:fld>
            <a:endParaRPr lang="en-US"/>
          </a:p>
        </p:txBody>
      </p:sp>
    </p:spTree>
    <p:extLst>
      <p:ext uri="{BB962C8B-B14F-4D97-AF65-F5344CB8AC3E}">
        <p14:creationId xmlns:p14="http://schemas.microsoft.com/office/powerpoint/2010/main" val="2560675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9E5B3-3F26-498D-B304-668140B16C99}" type="slidenum">
              <a:rPr lang="en-US" smtClean="0"/>
              <a:pPr/>
              <a:t>11</a:t>
            </a:fld>
            <a:endParaRPr lang="en-US"/>
          </a:p>
        </p:txBody>
      </p:sp>
    </p:spTree>
    <p:extLst>
      <p:ext uri="{BB962C8B-B14F-4D97-AF65-F5344CB8AC3E}">
        <p14:creationId xmlns:p14="http://schemas.microsoft.com/office/powerpoint/2010/main" val="383146238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defRPr sz="4800" b="1">
                <a:latin typeface="Century Gothic"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5029200"/>
            <a:ext cx="6400800" cy="1143000"/>
          </a:xfrm>
        </p:spPr>
        <p:txBody>
          <a:bodyPr>
            <a:normAutofit/>
          </a:bodyPr>
          <a:lstStyle>
            <a:lvl1pPr marL="0" indent="0" algn="ctr">
              <a:buNone/>
              <a:defRPr sz="1800">
                <a:solidFill>
                  <a:schemeClr val="tx1">
                    <a:tint val="75000"/>
                  </a:schemeClr>
                </a:solidFill>
                <a:latin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fld id="{45E71613-769F-46B5-A17E-7995BD641587}" type="datetimeFigureOut">
              <a:rPr lang="en-US" smtClean="0"/>
              <a:pPr/>
              <a:t>8/13/2013</a:t>
            </a:fld>
            <a:endParaRPr lang="en-US"/>
          </a:p>
        </p:txBody>
      </p:sp>
      <p:sp>
        <p:nvSpPr>
          <p:cNvPr id="5" name="Footer Placeholder 4"/>
          <p:cNvSpPr>
            <a:spLocks noGrp="1"/>
          </p:cNvSpPr>
          <p:nvPr>
            <p:ph type="ftr" sz="quarter" idx="11"/>
          </p:nvPr>
        </p:nvSpPr>
        <p:spPr>
          <a:xfrm>
            <a:off x="2895600" y="6410464"/>
            <a:ext cx="2895600" cy="365125"/>
          </a:xfrm>
        </p:spPr>
        <p:txBody>
          <a:bodyPr/>
          <a:lstStyle/>
          <a:p>
            <a:endParaRPr lang="en-US"/>
          </a:p>
        </p:txBody>
      </p:sp>
      <p:sp>
        <p:nvSpPr>
          <p:cNvPr id="6" name="Slide Number Placeholder 5"/>
          <p:cNvSpPr>
            <a:spLocks noGrp="1"/>
          </p:cNvSpPr>
          <p:nvPr>
            <p:ph type="sldNum" sz="quarter" idx="12"/>
          </p:nvPr>
        </p:nvSpPr>
        <p:spPr/>
        <p:txBody>
          <a:bodyPr/>
          <a:lstStyle/>
          <a:p>
            <a:fld id="{A86D558C-A9B5-48CF-A6EE-D19D7EE9DA4A}" type="slidenum">
              <a:rPr lang="en-US" smtClean="0"/>
              <a:pPr/>
              <a:t>‹#›</a:t>
            </a:fld>
            <a:endParaRPr lang="en-US"/>
          </a:p>
        </p:txBody>
      </p:sp>
      <p:sp>
        <p:nvSpPr>
          <p:cNvPr id="9" name="Rectangle 8"/>
          <p:cNvSpPr/>
          <p:nvPr userDrawn="1"/>
        </p:nvSpPr>
        <p:spPr>
          <a:xfrm>
            <a:off x="0" y="0"/>
            <a:ext cx="9144000" cy="1752600"/>
          </a:xfrm>
          <a:prstGeom prst="rect">
            <a:avLst/>
          </a:prstGeom>
          <a:solidFill>
            <a:srgbClr val="013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userDrawn="1"/>
        </p:nvSpPr>
        <p:spPr>
          <a:xfrm>
            <a:off x="0" y="1066800"/>
            <a:ext cx="9144000" cy="457200"/>
          </a:xfrm>
          <a:prstGeom prst="homePlate">
            <a:avLst>
              <a:gd name="adj" fmla="val 9687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2514600" y="152400"/>
            <a:ext cx="6248400" cy="769441"/>
          </a:xfrm>
          <a:prstGeom prst="rect">
            <a:avLst/>
          </a:prstGeom>
          <a:noFill/>
        </p:spPr>
        <p:txBody>
          <a:bodyPr wrap="square" rtlCol="0">
            <a:spAutoFit/>
          </a:bodyPr>
          <a:lstStyle/>
          <a:p>
            <a:r>
              <a:rPr lang="en-US" sz="4400" b="1" dirty="0" smtClean="0">
                <a:solidFill>
                  <a:schemeClr val="bg1"/>
                </a:solidFill>
                <a:latin typeface="Century Gothic" pitchFamily="34" charset="0"/>
              </a:rPr>
              <a:t>C N H   |</a:t>
            </a:r>
            <a:r>
              <a:rPr lang="en-US" sz="4400" b="1" baseline="0" dirty="0" smtClean="0">
                <a:solidFill>
                  <a:schemeClr val="bg1"/>
                </a:solidFill>
                <a:latin typeface="Century Gothic" pitchFamily="34" charset="0"/>
              </a:rPr>
              <a:t> </a:t>
            </a:r>
            <a:r>
              <a:rPr lang="en-US" sz="4400" dirty="0" smtClean="0">
                <a:solidFill>
                  <a:schemeClr val="bg1"/>
                </a:solidFill>
                <a:latin typeface="Century Gothic" pitchFamily="34" charset="0"/>
              </a:rPr>
              <a:t>K E Y  C L U B</a:t>
            </a:r>
            <a:endParaRPr lang="en-US" sz="4400" dirty="0">
              <a:solidFill>
                <a:schemeClr val="bg1"/>
              </a:solidFill>
              <a:latin typeface="Century Gothic" pitchFamily="34" charset="0"/>
            </a:endParaRPr>
          </a:p>
        </p:txBody>
      </p:sp>
      <p:sp>
        <p:nvSpPr>
          <p:cNvPr id="12" name="Rectangle 11"/>
          <p:cNvSpPr/>
          <p:nvPr userDrawn="1"/>
        </p:nvSpPr>
        <p:spPr>
          <a:xfrm>
            <a:off x="0" y="6172200"/>
            <a:ext cx="9144000" cy="685800"/>
          </a:xfrm>
          <a:prstGeom prst="rect">
            <a:avLst/>
          </a:prstGeom>
          <a:solidFill>
            <a:srgbClr val="013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1905000" y="6150114"/>
            <a:ext cx="529312" cy="707886"/>
          </a:xfrm>
          <a:prstGeom prst="rect">
            <a:avLst/>
          </a:prstGeom>
          <a:noFill/>
        </p:spPr>
        <p:txBody>
          <a:bodyPr wrap="none">
            <a:spAutoFit/>
          </a:bodyPr>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a:defRPr/>
            </a:pPr>
            <a:r>
              <a:rPr lang="en-US" sz="4000" b="0" dirty="0" smtClean="0">
                <a:solidFill>
                  <a:srgbClr val="FFFFFF"/>
                </a:solidFill>
                <a:latin typeface="Century Gothic" pitchFamily="34" charset="0"/>
              </a:rPr>
              <a:t>|</a:t>
            </a:r>
          </a:p>
        </p:txBody>
      </p:sp>
      <p:sp>
        <p:nvSpPr>
          <p:cNvPr id="15" name="TextBox 14"/>
          <p:cNvSpPr txBox="1"/>
          <p:nvPr userDrawn="1"/>
        </p:nvSpPr>
        <p:spPr>
          <a:xfrm>
            <a:off x="2209800" y="6172200"/>
            <a:ext cx="6553200" cy="692497"/>
          </a:xfrm>
          <a:prstGeom prst="rect">
            <a:avLst/>
          </a:prstGeom>
          <a:noFill/>
        </p:spPr>
        <p:txBody>
          <a:bodyPr wrap="square">
            <a:spAutoFit/>
          </a:bodyPr>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a:defRPr/>
            </a:pPr>
            <a:r>
              <a:rPr lang="en-US" sz="1300" dirty="0" smtClean="0">
                <a:solidFill>
                  <a:srgbClr val="FFFFFF"/>
                </a:solidFill>
                <a:latin typeface="Goudy Old Style" charset="0"/>
                <a:cs typeface="Goudy Old Style" charset="0"/>
              </a:rPr>
              <a:t>Updated </a:t>
            </a:r>
            <a:r>
              <a:rPr lang="en-US" sz="1300" baseline="0" dirty="0" smtClean="0">
                <a:solidFill>
                  <a:srgbClr val="FFFFFF"/>
                </a:solidFill>
                <a:latin typeface="Goudy Old Style" charset="0"/>
                <a:cs typeface="Goudy Old Style" charset="0"/>
              </a:rPr>
              <a:t>by: District Convention Committee 2012-2013</a:t>
            </a:r>
            <a:endParaRPr lang="en-US" sz="1300" dirty="0" smtClean="0">
              <a:solidFill>
                <a:srgbClr val="FFFFFF"/>
              </a:solidFill>
              <a:latin typeface="Goudy Old Style" charset="0"/>
              <a:cs typeface="Goudy Old Style" charset="0"/>
            </a:endParaRPr>
          </a:p>
          <a:p>
            <a:pPr>
              <a:defRPr/>
            </a:pPr>
            <a:r>
              <a:rPr lang="en-US" sz="1300" dirty="0" smtClean="0">
                <a:solidFill>
                  <a:srgbClr val="FFFFFF"/>
                </a:solidFill>
                <a:latin typeface="Goudy Old Style" charset="0"/>
                <a:cs typeface="Goudy Old Style" charset="0"/>
              </a:rPr>
              <a:t>California-Nevada-Hawaii</a:t>
            </a:r>
            <a:r>
              <a:rPr lang="en-US" sz="1300" baseline="0" dirty="0" smtClean="0">
                <a:solidFill>
                  <a:srgbClr val="FFFFFF"/>
                </a:solidFill>
                <a:latin typeface="Goudy Old Style" charset="0"/>
                <a:cs typeface="Goudy Old Style" charset="0"/>
              </a:rPr>
              <a:t> </a:t>
            </a:r>
            <a:r>
              <a:rPr lang="en-US" sz="1300" dirty="0" smtClean="0">
                <a:solidFill>
                  <a:srgbClr val="FFFFFF"/>
                </a:solidFill>
                <a:latin typeface="Goudy Old Style" charset="0"/>
                <a:cs typeface="Goudy Old Style" charset="0"/>
              </a:rPr>
              <a:t>District</a:t>
            </a:r>
          </a:p>
          <a:p>
            <a:pPr>
              <a:defRPr/>
            </a:pPr>
            <a:r>
              <a:rPr lang="en-US" sz="1300" baseline="0" dirty="0" smtClean="0">
                <a:solidFill>
                  <a:srgbClr val="FFFFFF"/>
                </a:solidFill>
                <a:latin typeface="Goudy Old Style" charset="0"/>
                <a:cs typeface="Goudy Old Style" charset="0"/>
              </a:rPr>
              <a:t>August 2012</a:t>
            </a:r>
            <a:endParaRPr lang="en-US" sz="1300" dirty="0" smtClean="0">
              <a:solidFill>
                <a:srgbClr val="FFFFFF"/>
              </a:solidFill>
              <a:latin typeface="Goudy Old Style" charset="0"/>
              <a:cs typeface="Goudy Old Style" charset="0"/>
            </a:endParaRPr>
          </a:p>
        </p:txBody>
      </p:sp>
      <p:pic>
        <p:nvPicPr>
          <p:cNvPr id="16" name="Picture 3"/>
          <p:cNvPicPr>
            <a:picLocks noChangeAspect="1" noChangeArrowheads="1"/>
          </p:cNvPicPr>
          <p:nvPr userDrawn="1"/>
        </p:nvPicPr>
        <p:blipFill>
          <a:blip r:embed="rId2" cstate="print">
            <a:clrChange>
              <a:clrFrom>
                <a:srgbClr val="3B3B3B"/>
              </a:clrFrom>
              <a:clrTo>
                <a:srgbClr val="3B3B3B">
                  <a:alpha val="0"/>
                </a:srgbClr>
              </a:clrTo>
            </a:clrChange>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76200" y="6198235"/>
            <a:ext cx="672084" cy="64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Subtitle 2"/>
          <p:cNvSpPr txBox="1">
            <a:spLocks/>
          </p:cNvSpPr>
          <p:nvPr userDrawn="1"/>
        </p:nvSpPr>
        <p:spPr>
          <a:xfrm>
            <a:off x="1371600" y="4648200"/>
            <a:ext cx="6400800" cy="381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Century Gothic" pitchFamily="34"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400" dirty="0" smtClean="0"/>
              <a:t>Presented by:</a:t>
            </a:r>
            <a:endParaRPr lang="en-US" sz="1400" dirty="0"/>
          </a:p>
        </p:txBody>
      </p:sp>
      <p:sp>
        <p:nvSpPr>
          <p:cNvPr id="18" name="TextBox 17"/>
          <p:cNvSpPr txBox="1"/>
          <p:nvPr userDrawn="1"/>
        </p:nvSpPr>
        <p:spPr>
          <a:xfrm>
            <a:off x="748284" y="6157278"/>
            <a:ext cx="1828800" cy="738187"/>
          </a:xfrm>
          <a:prstGeom prst="rect">
            <a:avLst/>
          </a:prstGeom>
          <a:noFill/>
        </p:spPr>
        <p:txBody>
          <a:bodyPr wrap="square">
            <a:spAutoFit/>
          </a:bodyPr>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a:defRPr/>
            </a:pPr>
            <a:r>
              <a:rPr lang="en-US" sz="4200" b="1" dirty="0" smtClean="0">
                <a:solidFill>
                  <a:srgbClr val="FFFFFF"/>
                </a:solidFill>
                <a:latin typeface="Century Gothic" charset="0"/>
                <a:cs typeface="Century Gothic" charset="0"/>
              </a:rPr>
              <a:t>CNH </a:t>
            </a:r>
          </a:p>
        </p:txBody>
      </p:sp>
    </p:spTree>
    <p:extLst>
      <p:ext uri="{BB962C8B-B14F-4D97-AF65-F5344CB8AC3E}">
        <p14:creationId xmlns:p14="http://schemas.microsoft.com/office/powerpoint/2010/main" val="80703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E71613-769F-46B5-A17E-7995BD641587}" type="datetimeFigureOut">
              <a:rPr lang="en-US" smtClean="0"/>
              <a:pPr/>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D558C-A9B5-48CF-A6EE-D19D7EE9DA4A}" type="slidenum">
              <a:rPr lang="en-US" smtClean="0"/>
              <a:pPr/>
              <a:t>‹#›</a:t>
            </a:fld>
            <a:endParaRPr lang="en-US"/>
          </a:p>
        </p:txBody>
      </p:sp>
    </p:spTree>
    <p:extLst>
      <p:ext uri="{BB962C8B-B14F-4D97-AF65-F5344CB8AC3E}">
        <p14:creationId xmlns:p14="http://schemas.microsoft.com/office/powerpoint/2010/main" val="3500097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E71613-769F-46B5-A17E-7995BD641587}" type="datetimeFigureOut">
              <a:rPr lang="en-US" smtClean="0"/>
              <a:pPr/>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D558C-A9B5-48CF-A6EE-D19D7EE9DA4A}" type="slidenum">
              <a:rPr lang="en-US" smtClean="0"/>
              <a:pPr/>
              <a:t>‹#›</a:t>
            </a:fld>
            <a:endParaRPr lang="en-US"/>
          </a:p>
        </p:txBody>
      </p:sp>
    </p:spTree>
    <p:extLst>
      <p:ext uri="{BB962C8B-B14F-4D97-AF65-F5344CB8AC3E}">
        <p14:creationId xmlns:p14="http://schemas.microsoft.com/office/powerpoint/2010/main" val="883533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71613-769F-46B5-A17E-7995BD641587}"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D558C-A9B5-48CF-A6EE-D19D7EE9DA4A}" type="slidenum">
              <a:rPr lang="en-US" smtClean="0"/>
              <a:pPr/>
              <a:t>‹#›</a:t>
            </a:fld>
            <a:endParaRPr lang="en-US"/>
          </a:p>
        </p:txBody>
      </p:sp>
    </p:spTree>
    <p:extLst>
      <p:ext uri="{BB962C8B-B14F-4D97-AF65-F5344CB8AC3E}">
        <p14:creationId xmlns:p14="http://schemas.microsoft.com/office/powerpoint/2010/main" val="1790610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71613-769F-46B5-A17E-7995BD641587}"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D558C-A9B5-48CF-A6EE-D19D7EE9DA4A}" type="slidenum">
              <a:rPr lang="en-US" smtClean="0"/>
              <a:pPr/>
              <a:t>‹#›</a:t>
            </a:fld>
            <a:endParaRPr lang="en-US"/>
          </a:p>
        </p:txBody>
      </p:sp>
    </p:spTree>
    <p:extLst>
      <p:ext uri="{BB962C8B-B14F-4D97-AF65-F5344CB8AC3E}">
        <p14:creationId xmlns:p14="http://schemas.microsoft.com/office/powerpoint/2010/main" val="1218046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2" name="Rectangle 21"/>
          <p:cNvSpPr/>
          <p:nvPr userDrawn="1"/>
        </p:nvSpPr>
        <p:spPr>
          <a:xfrm>
            <a:off x="228600" y="1447800"/>
            <a:ext cx="228600" cy="4724400"/>
          </a:xfrm>
          <a:prstGeom prst="rect">
            <a:avLst/>
          </a:prstGeom>
          <a:gradFill flip="none" rotWithShape="1">
            <a:gsLst>
              <a:gs pos="0">
                <a:srgbClr val="013874"/>
              </a:gs>
              <a:gs pos="50000">
                <a:srgbClr val="013874">
                  <a:tint val="44500"/>
                  <a:satMod val="160000"/>
                </a:srgbClr>
              </a:gs>
              <a:gs pos="100000">
                <a:srgbClr val="013874">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0" y="0"/>
            <a:ext cx="9144000" cy="144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lvl1pPr>
              <a:buFontTx/>
              <a:buNone/>
              <a:defRPr>
                <a:latin typeface="Century Gothic" pitchFamily="34" charset="0"/>
              </a:defRPr>
            </a:lvl1pPr>
            <a:lvl2pPr>
              <a:buFontTx/>
              <a:buNone/>
              <a:defRPr>
                <a:latin typeface="Century Gothic" pitchFamily="34" charset="0"/>
              </a:defRPr>
            </a:lvl2pPr>
            <a:lvl3pPr>
              <a:buFontTx/>
              <a:buNone/>
              <a:defRPr>
                <a:latin typeface="Century Gothic" pitchFamily="34" charset="0"/>
              </a:defRPr>
            </a:lvl3pPr>
            <a:lvl4pPr>
              <a:buFontTx/>
              <a:buNone/>
              <a:defRPr>
                <a:latin typeface="Century Gothic" pitchFamily="34" charset="0"/>
              </a:defRPr>
            </a:lvl4pPr>
            <a:lvl5pPr>
              <a:buFontTx/>
              <a:buNone/>
              <a:defRPr>
                <a:latin typeface="Century Gothic"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a:off x="0" y="6172200"/>
            <a:ext cx="9144000" cy="685800"/>
          </a:xfrm>
          <a:prstGeom prst="rect">
            <a:avLst/>
          </a:prstGeom>
          <a:solidFill>
            <a:srgbClr val="013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userDrawn="1"/>
        </p:nvSpPr>
        <p:spPr>
          <a:xfrm>
            <a:off x="1537716" y="6248400"/>
            <a:ext cx="6477000" cy="492443"/>
          </a:xfrm>
          <a:prstGeom prst="rect">
            <a:avLst/>
          </a:prstGeom>
          <a:noFill/>
        </p:spPr>
        <p:txBody>
          <a:bodyPr wrap="square">
            <a:spAutoFit/>
          </a:bodyPr>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a:defRPr/>
            </a:pPr>
            <a:r>
              <a:rPr lang="en-US" sz="1300" dirty="0" smtClean="0">
                <a:solidFill>
                  <a:srgbClr val="FFFFFF"/>
                </a:solidFill>
                <a:latin typeface="Goudy Old Style" charset="0"/>
                <a:cs typeface="Goudy Old Style" charset="0"/>
              </a:rPr>
              <a:t>Training Topic: Theme Implementation</a:t>
            </a:r>
            <a:endParaRPr lang="en-US" sz="1300" baseline="0" dirty="0" smtClean="0">
              <a:solidFill>
                <a:srgbClr val="FFFFFF"/>
              </a:solidFill>
              <a:latin typeface="Goudy Old Style" charset="0"/>
              <a:cs typeface="Goudy Old Style" charset="0"/>
            </a:endParaRPr>
          </a:p>
          <a:p>
            <a:pPr>
              <a:defRPr/>
            </a:pPr>
            <a:r>
              <a:rPr lang="en-US" sz="1300" dirty="0" smtClean="0">
                <a:solidFill>
                  <a:srgbClr val="FFFFFF"/>
                </a:solidFill>
                <a:latin typeface="Goudy Old Style" charset="0"/>
                <a:cs typeface="Goudy Old Style" charset="0"/>
              </a:rPr>
              <a:t>CNH Key Club District</a:t>
            </a:r>
          </a:p>
        </p:txBody>
      </p:sp>
      <p:grpSp>
        <p:nvGrpSpPr>
          <p:cNvPr id="21" name="Group 20"/>
          <p:cNvGrpSpPr/>
          <p:nvPr userDrawn="1"/>
        </p:nvGrpSpPr>
        <p:grpSpPr>
          <a:xfrm>
            <a:off x="0" y="990600"/>
            <a:ext cx="9144000" cy="457200"/>
            <a:chOff x="0" y="990600"/>
            <a:chExt cx="9144000" cy="457200"/>
          </a:xfrm>
          <a:solidFill>
            <a:schemeClr val="bg1"/>
          </a:solidFill>
        </p:grpSpPr>
        <p:sp>
          <p:nvSpPr>
            <p:cNvPr id="18" name="Rectangle 17"/>
            <p:cNvSpPr/>
            <p:nvPr userDrawn="1"/>
          </p:nvSpPr>
          <p:spPr>
            <a:xfrm>
              <a:off x="8686800" y="1219200"/>
              <a:ext cx="457200" cy="22860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entagon 16"/>
            <p:cNvSpPr/>
            <p:nvPr userDrawn="1"/>
          </p:nvSpPr>
          <p:spPr>
            <a:xfrm>
              <a:off x="0" y="990600"/>
              <a:ext cx="9144000" cy="457200"/>
            </a:xfrm>
            <a:prstGeom prst="homePlate">
              <a:avLst>
                <a:gd name="adj" fmla="val 101163"/>
              </a:avLst>
            </a:prstGeom>
            <a:grpFill/>
            <a:ln>
              <a:solidFill>
                <a:schemeClr val="bg1"/>
              </a:solidFill>
            </a:ln>
            <a:effectLst>
              <a:outerShdw blurRad="50800" dist="50800" dir="5400000" algn="c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userDrawn="1">
            <p:ph type="title"/>
          </p:nvPr>
        </p:nvSpPr>
        <p:spPr/>
        <p:txBody>
          <a:bodyPr/>
          <a:lstStyle>
            <a:lvl1pPr>
              <a:defRPr b="1">
                <a:latin typeface="Century Gothic" pitchFamily="34" charset="0"/>
              </a:defRPr>
            </a:lvl1pPr>
          </a:lstStyle>
          <a:p>
            <a:r>
              <a:rPr lang="en-US" dirty="0" smtClean="0"/>
              <a:t>Click to edit Master title style</a:t>
            </a:r>
            <a:endParaRPr lang="en-US" dirty="0"/>
          </a:p>
        </p:txBody>
      </p:sp>
      <p:sp>
        <p:nvSpPr>
          <p:cNvPr id="20" name="Rectangle 19"/>
          <p:cNvSpPr/>
          <p:nvPr userDrawn="1"/>
        </p:nvSpPr>
        <p:spPr>
          <a:xfrm>
            <a:off x="0" y="0"/>
            <a:ext cx="9144000" cy="304800"/>
          </a:xfrm>
          <a:prstGeom prst="rect">
            <a:avLst/>
          </a:prstGeom>
          <a:solidFill>
            <a:srgbClr val="013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76200" y="6157278"/>
            <a:ext cx="1828800" cy="738187"/>
          </a:xfrm>
          <a:prstGeom prst="rect">
            <a:avLst/>
          </a:prstGeom>
          <a:noFill/>
        </p:spPr>
        <p:txBody>
          <a:bodyPr wrap="square">
            <a:spAutoFit/>
          </a:bodyPr>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a:defRPr/>
            </a:pPr>
            <a:r>
              <a:rPr lang="en-US" sz="4200" b="1" dirty="0" smtClean="0">
                <a:solidFill>
                  <a:srgbClr val="FFFFFF"/>
                </a:solidFill>
                <a:latin typeface="Century Gothic" charset="0"/>
                <a:cs typeface="Century Gothic" charset="0"/>
              </a:rPr>
              <a:t>CNH </a:t>
            </a:r>
          </a:p>
        </p:txBody>
      </p:sp>
      <p:sp>
        <p:nvSpPr>
          <p:cNvPr id="27" name="TextBox 26"/>
          <p:cNvSpPr txBox="1"/>
          <p:nvPr userDrawn="1"/>
        </p:nvSpPr>
        <p:spPr>
          <a:xfrm>
            <a:off x="1232916" y="6150114"/>
            <a:ext cx="529312" cy="707886"/>
          </a:xfrm>
          <a:prstGeom prst="rect">
            <a:avLst/>
          </a:prstGeom>
          <a:noFill/>
        </p:spPr>
        <p:txBody>
          <a:bodyPr wrap="none">
            <a:spAutoFit/>
          </a:bodyPr>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a:defRPr/>
            </a:pPr>
            <a:r>
              <a:rPr lang="en-US" sz="4000" b="0" dirty="0" smtClean="0">
                <a:solidFill>
                  <a:srgbClr val="FFFFFF"/>
                </a:solidFill>
                <a:latin typeface="Century Gothic" pitchFamily="34" charset="0"/>
              </a:rPr>
              <a:t>|</a:t>
            </a:r>
          </a:p>
        </p:txBody>
      </p:sp>
    </p:spTree>
    <p:extLst>
      <p:ext uri="{BB962C8B-B14F-4D97-AF65-F5344CB8AC3E}">
        <p14:creationId xmlns:p14="http://schemas.microsoft.com/office/powerpoint/2010/main" val="3212452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14" name="Rectangle 13"/>
          <p:cNvSpPr/>
          <p:nvPr userDrawn="1"/>
        </p:nvSpPr>
        <p:spPr>
          <a:xfrm>
            <a:off x="228600" y="457200"/>
            <a:ext cx="228600" cy="5715000"/>
          </a:xfrm>
          <a:prstGeom prst="rect">
            <a:avLst/>
          </a:prstGeom>
          <a:gradFill flip="none" rotWithShape="1">
            <a:gsLst>
              <a:gs pos="0">
                <a:srgbClr val="013874"/>
              </a:gs>
              <a:gs pos="50000">
                <a:srgbClr val="013874">
                  <a:tint val="44500"/>
                  <a:satMod val="160000"/>
                </a:srgbClr>
              </a:gs>
              <a:gs pos="100000">
                <a:srgbClr val="013874">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p:cNvSpPr>
            <a:spLocks noGrp="1"/>
          </p:cNvSpPr>
          <p:nvPr>
            <p:ph idx="1"/>
          </p:nvPr>
        </p:nvSpPr>
        <p:spPr>
          <a:xfrm>
            <a:off x="536028" y="914400"/>
            <a:ext cx="8229600" cy="4830763"/>
          </a:xfrm>
        </p:spPr>
        <p:txBody>
          <a:bodyPr/>
          <a:lstStyle>
            <a:lvl1pPr>
              <a:buFontTx/>
              <a:buNone/>
              <a:defRPr>
                <a:latin typeface="Century Gothic" pitchFamily="34" charset="0"/>
              </a:defRPr>
            </a:lvl1pPr>
            <a:lvl2pPr>
              <a:buFontTx/>
              <a:buNone/>
              <a:defRPr>
                <a:latin typeface="Century Gothic" pitchFamily="34" charset="0"/>
              </a:defRPr>
            </a:lvl2pPr>
            <a:lvl3pPr>
              <a:buFontTx/>
              <a:buNone/>
              <a:defRPr>
                <a:latin typeface="Century Gothic" pitchFamily="34" charset="0"/>
              </a:defRPr>
            </a:lvl3pPr>
            <a:lvl4pPr>
              <a:buFontTx/>
              <a:buNone/>
              <a:defRPr>
                <a:latin typeface="Century Gothic" pitchFamily="34" charset="0"/>
              </a:defRPr>
            </a:lvl4pPr>
            <a:lvl5pPr>
              <a:buFontTx/>
              <a:buNone/>
              <a:defRPr>
                <a:latin typeface="Century Gothic"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Rectangle 17"/>
          <p:cNvSpPr/>
          <p:nvPr userDrawn="1"/>
        </p:nvSpPr>
        <p:spPr>
          <a:xfrm>
            <a:off x="0" y="0"/>
            <a:ext cx="9144000" cy="457200"/>
          </a:xfrm>
          <a:prstGeom prst="rect">
            <a:avLst/>
          </a:prstGeom>
          <a:solidFill>
            <a:srgbClr val="013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6172200"/>
            <a:ext cx="9144000" cy="685800"/>
          </a:xfrm>
          <a:prstGeom prst="rect">
            <a:avLst/>
          </a:prstGeom>
          <a:solidFill>
            <a:srgbClr val="0138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1537716" y="6248400"/>
            <a:ext cx="6477000" cy="492443"/>
          </a:xfrm>
          <a:prstGeom prst="rect">
            <a:avLst/>
          </a:prstGeom>
          <a:noFill/>
        </p:spPr>
        <p:txBody>
          <a:bodyPr wrap="square">
            <a:spAutoFit/>
          </a:bodyPr>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a:defRPr/>
            </a:pPr>
            <a:r>
              <a:rPr lang="en-US" sz="1300" dirty="0" smtClean="0">
                <a:solidFill>
                  <a:srgbClr val="FFFFFF"/>
                </a:solidFill>
                <a:latin typeface="Goudy Old Style" charset="0"/>
                <a:cs typeface="Goudy Old Style" charset="0"/>
              </a:rPr>
              <a:t>Training Topic:</a:t>
            </a:r>
            <a:r>
              <a:rPr lang="en-US" sz="1300" baseline="0" dirty="0" smtClean="0">
                <a:solidFill>
                  <a:srgbClr val="FFFFFF"/>
                </a:solidFill>
                <a:latin typeface="Goudy Old Style" charset="0"/>
                <a:cs typeface="Goudy Old Style" charset="0"/>
              </a:rPr>
              <a:t> </a:t>
            </a:r>
            <a:r>
              <a:rPr lang="en-US" sz="1300" dirty="0" smtClean="0">
                <a:solidFill>
                  <a:srgbClr val="FFFFFF"/>
                </a:solidFill>
                <a:latin typeface="Goudy Old Style" charset="0"/>
                <a:cs typeface="Goudy Old Style" charset="0"/>
              </a:rPr>
              <a:t>District</a:t>
            </a:r>
            <a:r>
              <a:rPr lang="en-US" sz="1300" baseline="0" dirty="0" smtClean="0">
                <a:solidFill>
                  <a:srgbClr val="FFFFFF"/>
                </a:solidFill>
                <a:latin typeface="Goudy Old Style" charset="0"/>
                <a:cs typeface="Goudy Old Style" charset="0"/>
              </a:rPr>
              <a:t> Convention Committee 2012-2013</a:t>
            </a:r>
          </a:p>
          <a:p>
            <a:pPr>
              <a:defRPr/>
            </a:pPr>
            <a:r>
              <a:rPr lang="en-US" sz="1300" dirty="0" smtClean="0">
                <a:solidFill>
                  <a:srgbClr val="FFFFFF"/>
                </a:solidFill>
                <a:latin typeface="Goudy Old Style" charset="0"/>
                <a:cs typeface="Goudy Old Style" charset="0"/>
              </a:rPr>
              <a:t>CNH Key Club District</a:t>
            </a:r>
          </a:p>
        </p:txBody>
      </p:sp>
      <p:sp>
        <p:nvSpPr>
          <p:cNvPr id="17" name="TextBox 16"/>
          <p:cNvSpPr txBox="1"/>
          <p:nvPr userDrawn="1"/>
        </p:nvSpPr>
        <p:spPr>
          <a:xfrm>
            <a:off x="76200" y="6157278"/>
            <a:ext cx="1828800" cy="738187"/>
          </a:xfrm>
          <a:prstGeom prst="rect">
            <a:avLst/>
          </a:prstGeom>
          <a:noFill/>
        </p:spPr>
        <p:txBody>
          <a:bodyPr wrap="square">
            <a:spAutoFit/>
          </a:bodyPr>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a:defRPr/>
            </a:pPr>
            <a:r>
              <a:rPr lang="en-US" sz="4200" b="1" dirty="0" smtClean="0">
                <a:solidFill>
                  <a:srgbClr val="FFFFFF"/>
                </a:solidFill>
                <a:latin typeface="Century Gothic" charset="0"/>
                <a:cs typeface="Century Gothic" charset="0"/>
              </a:rPr>
              <a:t>CNH </a:t>
            </a:r>
          </a:p>
        </p:txBody>
      </p:sp>
      <p:sp>
        <p:nvSpPr>
          <p:cNvPr id="19" name="TextBox 18"/>
          <p:cNvSpPr txBox="1"/>
          <p:nvPr userDrawn="1"/>
        </p:nvSpPr>
        <p:spPr>
          <a:xfrm>
            <a:off x="1232916" y="6150114"/>
            <a:ext cx="529312" cy="707886"/>
          </a:xfrm>
          <a:prstGeom prst="rect">
            <a:avLst/>
          </a:prstGeom>
          <a:noFill/>
        </p:spPr>
        <p:txBody>
          <a:bodyPr wrap="none">
            <a:spAutoFit/>
          </a:bodyPr>
          <a:lstStyle>
            <a:lvl1pPr>
              <a:defRPr>
                <a:solidFill>
                  <a:schemeClr val="tx1"/>
                </a:solidFill>
                <a:latin typeface="Calibri" charset="0"/>
                <a:ea typeface="ＭＳ Ｐゴシック" charset="0"/>
                <a:cs typeface="ＭＳ Ｐゴシック" charset="0"/>
              </a:defRPr>
            </a:lvl1pPr>
            <a:lvl2pPr marL="37931725" indent="-37474525">
              <a:defRPr>
                <a:solidFill>
                  <a:schemeClr val="tx1"/>
                </a:solidFill>
                <a:latin typeface="Calibri" charset="0"/>
                <a:ea typeface="ＭＳ Ｐゴシック" charset="0"/>
              </a:defRPr>
            </a:lvl2pPr>
            <a:lvl3pPr>
              <a:defRPr>
                <a:solidFill>
                  <a:schemeClr val="tx1"/>
                </a:solidFill>
                <a:latin typeface="Calibri" charset="0"/>
                <a:ea typeface="ＭＳ Ｐゴシック" charset="0"/>
              </a:defRPr>
            </a:lvl3pPr>
            <a:lvl4pPr>
              <a:defRPr>
                <a:solidFill>
                  <a:schemeClr val="tx1"/>
                </a:solidFill>
                <a:latin typeface="Calibri" charset="0"/>
                <a:ea typeface="ＭＳ Ｐゴシック" charset="0"/>
              </a:defRPr>
            </a:lvl4pPr>
            <a:lvl5pPr>
              <a:defRPr>
                <a:solidFill>
                  <a:schemeClr val="tx1"/>
                </a:solidFill>
                <a:latin typeface="Calibri" charset="0"/>
                <a:ea typeface="ＭＳ Ｐゴシック" charset="0"/>
              </a:defRPr>
            </a:lvl5pPr>
            <a:lvl6pPr marL="457200" fontAlgn="base">
              <a:spcBef>
                <a:spcPct val="0"/>
              </a:spcBef>
              <a:spcAft>
                <a:spcPct val="0"/>
              </a:spcAft>
              <a:defRPr>
                <a:solidFill>
                  <a:schemeClr val="tx1"/>
                </a:solidFill>
                <a:latin typeface="Calibri" charset="0"/>
                <a:ea typeface="ＭＳ Ｐゴシック" charset="0"/>
              </a:defRPr>
            </a:lvl6pPr>
            <a:lvl7pPr marL="914400" fontAlgn="base">
              <a:spcBef>
                <a:spcPct val="0"/>
              </a:spcBef>
              <a:spcAft>
                <a:spcPct val="0"/>
              </a:spcAft>
              <a:defRPr>
                <a:solidFill>
                  <a:schemeClr val="tx1"/>
                </a:solidFill>
                <a:latin typeface="Calibri" charset="0"/>
                <a:ea typeface="ＭＳ Ｐゴシック" charset="0"/>
              </a:defRPr>
            </a:lvl7pPr>
            <a:lvl8pPr marL="1371600" fontAlgn="base">
              <a:spcBef>
                <a:spcPct val="0"/>
              </a:spcBef>
              <a:spcAft>
                <a:spcPct val="0"/>
              </a:spcAft>
              <a:defRPr>
                <a:solidFill>
                  <a:schemeClr val="tx1"/>
                </a:solidFill>
                <a:latin typeface="Calibri" charset="0"/>
                <a:ea typeface="ＭＳ Ｐゴシック" charset="0"/>
              </a:defRPr>
            </a:lvl8pPr>
            <a:lvl9pPr marL="1828800" fontAlgn="base">
              <a:spcBef>
                <a:spcPct val="0"/>
              </a:spcBef>
              <a:spcAft>
                <a:spcPct val="0"/>
              </a:spcAft>
              <a:defRPr>
                <a:solidFill>
                  <a:schemeClr val="tx1"/>
                </a:solidFill>
                <a:latin typeface="Calibri" charset="0"/>
                <a:ea typeface="ＭＳ Ｐゴシック" charset="0"/>
              </a:defRPr>
            </a:lvl9pPr>
          </a:lstStyle>
          <a:p>
            <a:pPr>
              <a:defRPr/>
            </a:pPr>
            <a:r>
              <a:rPr lang="en-US" sz="4000" b="0" dirty="0" smtClean="0">
                <a:solidFill>
                  <a:srgbClr val="FFFFFF"/>
                </a:solidFill>
                <a:latin typeface="Century Gothic" pitchFamily="34" charset="0"/>
              </a:rPr>
              <a:t>|</a:t>
            </a:r>
          </a:p>
        </p:txBody>
      </p:sp>
    </p:spTree>
    <p:extLst>
      <p:ext uri="{BB962C8B-B14F-4D97-AF65-F5344CB8AC3E}">
        <p14:creationId xmlns:p14="http://schemas.microsoft.com/office/powerpoint/2010/main" val="3342404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E71613-769F-46B5-A17E-7995BD641587}"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D558C-A9B5-48CF-A6EE-D19D7EE9DA4A}" type="slidenum">
              <a:rPr lang="en-US" smtClean="0"/>
              <a:pPr/>
              <a:t>‹#›</a:t>
            </a:fld>
            <a:endParaRPr lang="en-US"/>
          </a:p>
        </p:txBody>
      </p:sp>
    </p:spTree>
    <p:extLst>
      <p:ext uri="{BB962C8B-B14F-4D97-AF65-F5344CB8AC3E}">
        <p14:creationId xmlns:p14="http://schemas.microsoft.com/office/powerpoint/2010/main" val="323083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E71613-769F-46B5-A17E-7995BD641587}" type="datetimeFigureOut">
              <a:rPr lang="en-US" smtClean="0"/>
              <a:pPr/>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D558C-A9B5-48CF-A6EE-D19D7EE9DA4A}" type="slidenum">
              <a:rPr lang="en-US" smtClean="0"/>
              <a:pPr/>
              <a:t>‹#›</a:t>
            </a:fld>
            <a:endParaRPr lang="en-US"/>
          </a:p>
        </p:txBody>
      </p:sp>
    </p:spTree>
    <p:extLst>
      <p:ext uri="{BB962C8B-B14F-4D97-AF65-F5344CB8AC3E}">
        <p14:creationId xmlns:p14="http://schemas.microsoft.com/office/powerpoint/2010/main" val="622362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E71613-769F-46B5-A17E-7995BD641587}" type="datetimeFigureOut">
              <a:rPr lang="en-US" smtClean="0"/>
              <a:pPr/>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D558C-A9B5-48CF-A6EE-D19D7EE9DA4A}" type="slidenum">
              <a:rPr lang="en-US" smtClean="0"/>
              <a:pPr/>
              <a:t>‹#›</a:t>
            </a:fld>
            <a:endParaRPr lang="en-US"/>
          </a:p>
        </p:txBody>
      </p:sp>
    </p:spTree>
    <p:extLst>
      <p:ext uri="{BB962C8B-B14F-4D97-AF65-F5344CB8AC3E}">
        <p14:creationId xmlns:p14="http://schemas.microsoft.com/office/powerpoint/2010/main" val="575520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E71613-769F-46B5-A17E-7995BD641587}" type="datetimeFigureOut">
              <a:rPr lang="en-US" smtClean="0"/>
              <a:pPr/>
              <a:t>8/13/2013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6D558C-A9B5-48CF-A6EE-D19D7EE9DA4A}" type="slidenum">
              <a:rPr lang="en-US" smtClean="0"/>
              <a:pPr/>
              <a:t>‹#›</a:t>
            </a:fld>
            <a:endParaRPr lang="en-US"/>
          </a:p>
        </p:txBody>
      </p:sp>
    </p:spTree>
    <p:extLst>
      <p:ext uri="{BB962C8B-B14F-4D97-AF65-F5344CB8AC3E}">
        <p14:creationId xmlns:p14="http://schemas.microsoft.com/office/powerpoint/2010/main" val="137078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E71613-769F-46B5-A17E-7995BD641587}" type="datetimeFigureOut">
              <a:rPr lang="en-US" smtClean="0"/>
              <a:pPr/>
              <a:t>8/13/2013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6D558C-A9B5-48CF-A6EE-D19D7EE9DA4A}" type="slidenum">
              <a:rPr lang="en-US" smtClean="0"/>
              <a:pPr/>
              <a:t>‹#›</a:t>
            </a:fld>
            <a:endParaRPr lang="en-US"/>
          </a:p>
        </p:txBody>
      </p:sp>
    </p:spTree>
    <p:extLst>
      <p:ext uri="{BB962C8B-B14F-4D97-AF65-F5344CB8AC3E}">
        <p14:creationId xmlns:p14="http://schemas.microsoft.com/office/powerpoint/2010/main" val="3812529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E71613-769F-46B5-A17E-7995BD641587}" type="datetimeFigureOut">
              <a:rPr lang="en-US" smtClean="0"/>
              <a:pPr/>
              <a:t>8/13/2013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6D558C-A9B5-48CF-A6EE-D19D7EE9DA4A}" type="slidenum">
              <a:rPr lang="en-US" smtClean="0"/>
              <a:pPr/>
              <a:t>‹#›</a:t>
            </a:fld>
            <a:endParaRPr lang="en-US"/>
          </a:p>
        </p:txBody>
      </p:sp>
    </p:spTree>
    <p:extLst>
      <p:ext uri="{BB962C8B-B14F-4D97-AF65-F5344CB8AC3E}">
        <p14:creationId xmlns:p14="http://schemas.microsoft.com/office/powerpoint/2010/main" val="1077587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E71613-769F-46B5-A17E-7995BD641587}" type="datetimeFigureOut">
              <a:rPr lang="en-US" smtClean="0"/>
              <a:pPr/>
              <a:t>8/13/2013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6D558C-A9B5-48CF-A6EE-D19D7EE9DA4A}" type="slidenum">
              <a:rPr lang="en-US" smtClean="0"/>
              <a:pPr/>
              <a:t>‹#›</a:t>
            </a:fld>
            <a:endParaRPr lang="en-US"/>
          </a:p>
        </p:txBody>
      </p:sp>
    </p:spTree>
    <p:extLst>
      <p:ext uri="{BB962C8B-B14F-4D97-AF65-F5344CB8AC3E}">
        <p14:creationId xmlns:p14="http://schemas.microsoft.com/office/powerpoint/2010/main" val="354256016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p>
            <a:r>
              <a:rPr lang="en-US" dirty="0" smtClean="0"/>
              <a:t>Ways to Spread the Gold</a:t>
            </a:r>
            <a:endParaRPr lang="en-US" dirty="0"/>
          </a:p>
        </p:txBody>
      </p:sp>
      <p:sp>
        <p:nvSpPr>
          <p:cNvPr id="3" name="Subtitle 2"/>
          <p:cNvSpPr>
            <a:spLocks noGrp="1"/>
          </p:cNvSpPr>
          <p:nvPr>
            <p:ph type="subTitle" idx="1"/>
          </p:nvPr>
        </p:nvSpPr>
        <p:spPr/>
        <p:txBody>
          <a:bodyPr/>
          <a:lstStyle/>
          <a:p>
            <a:r>
              <a:rPr lang="en-US" b="1" dirty="0" smtClean="0">
                <a:solidFill>
                  <a:schemeClr val="tx1"/>
                </a:solidFill>
              </a:rPr>
              <a:t>Madison Draper, </a:t>
            </a:r>
            <a:r>
              <a:rPr lang="en-US" dirty="0" smtClean="0">
                <a:solidFill>
                  <a:schemeClr val="tx1"/>
                </a:solidFill>
              </a:rPr>
              <a:t>Committee Chair</a:t>
            </a:r>
            <a:endParaRPr lang="en-US" b="1" dirty="0" smtClean="0">
              <a:solidFill>
                <a:schemeClr val="tx1"/>
              </a:solidFill>
            </a:endParaRPr>
          </a:p>
          <a:p>
            <a:r>
              <a:rPr lang="en-US" b="1" dirty="0" err="1" smtClean="0">
                <a:solidFill>
                  <a:schemeClr val="tx1"/>
                </a:solidFill>
              </a:rPr>
              <a:t>Prajwol</a:t>
            </a:r>
            <a:r>
              <a:rPr lang="en-US" b="1" dirty="0" smtClean="0">
                <a:solidFill>
                  <a:schemeClr val="tx1"/>
                </a:solidFill>
              </a:rPr>
              <a:t> </a:t>
            </a:r>
            <a:r>
              <a:rPr lang="en-US" b="1" dirty="0" err="1" smtClean="0">
                <a:solidFill>
                  <a:schemeClr val="tx1"/>
                </a:solidFill>
              </a:rPr>
              <a:t>Devkota</a:t>
            </a:r>
            <a:r>
              <a:rPr lang="en-US" dirty="0" smtClean="0">
                <a:solidFill>
                  <a:schemeClr val="tx1"/>
                </a:solidFill>
              </a:rPr>
              <a:t>, D14 Lt. Governor</a:t>
            </a:r>
          </a:p>
        </p:txBody>
      </p:sp>
    </p:spTree>
    <p:extLst>
      <p:ext uri="{BB962C8B-B14F-4D97-AF65-F5344CB8AC3E}">
        <p14:creationId xmlns:p14="http://schemas.microsoft.com/office/powerpoint/2010/main" val="345260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0" y="1600200"/>
            <a:ext cx="5257800" cy="4525963"/>
          </a:xfrm>
        </p:spPr>
        <p:txBody>
          <a:bodyPr>
            <a:normAutofit fontScale="92500" lnSpcReduction="10000"/>
          </a:bodyPr>
          <a:lstStyle/>
          <a:p>
            <a:pPr marL="457200" indent="-457200">
              <a:buFont typeface="Wingdings" charset="2"/>
              <a:buChar char="v"/>
            </a:pPr>
            <a:r>
              <a:rPr lang="en-US" b="1" dirty="0" smtClean="0"/>
              <a:t>PowerPoint Presentations</a:t>
            </a:r>
          </a:p>
          <a:p>
            <a:pPr marL="857250" lvl="1" indent="-457200">
              <a:buFont typeface="Wingdings" charset="2"/>
              <a:buChar char="u"/>
            </a:pPr>
            <a:r>
              <a:rPr lang="en-US" dirty="0" smtClean="0"/>
              <a:t>Promotional presentations which can be shared with the members.</a:t>
            </a:r>
          </a:p>
          <a:p>
            <a:pPr marL="857250" lvl="1" indent="-457200">
              <a:buFont typeface="Wingdings" charset="2"/>
              <a:buChar char="u"/>
            </a:pPr>
            <a:r>
              <a:rPr lang="en-US" dirty="0" smtClean="0"/>
              <a:t>Lieutenant Governors can use the materials at RTCs and DCMs.</a:t>
            </a:r>
          </a:p>
          <a:p>
            <a:pPr marL="857250" lvl="1" indent="-457200">
              <a:buFont typeface="Wingdings" charset="2"/>
              <a:buChar char="u"/>
            </a:pPr>
            <a:r>
              <a:rPr lang="en-US" dirty="0" smtClean="0"/>
              <a:t>Presentation can include the convention activities and the registration process.</a:t>
            </a:r>
          </a:p>
          <a:p>
            <a:pPr marL="457200" indent="-457200">
              <a:buFont typeface="Wingdings" charset="2"/>
              <a:buChar char="u"/>
            </a:pPr>
            <a:endParaRPr lang="en-US" b="1" dirty="0"/>
          </a:p>
        </p:txBody>
      </p:sp>
      <p:sp>
        <p:nvSpPr>
          <p:cNvPr id="3" name="Title 2"/>
          <p:cNvSpPr>
            <a:spLocks noGrp="1"/>
          </p:cNvSpPr>
          <p:nvPr>
            <p:ph type="title"/>
          </p:nvPr>
        </p:nvSpPr>
        <p:spPr/>
        <p:txBody>
          <a:bodyPr/>
          <a:lstStyle/>
          <a:p>
            <a:r>
              <a:rPr lang="en-US" dirty="0" smtClean="0"/>
              <a:t>Ways to Promote DCON</a:t>
            </a:r>
            <a:endParaRPr lang="en-US"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85800" y="2438400"/>
            <a:ext cx="2971800" cy="2743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4094072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62400" y="1600200"/>
            <a:ext cx="4724400" cy="4525963"/>
          </a:xfrm>
        </p:spPr>
        <p:txBody>
          <a:bodyPr>
            <a:normAutofit fontScale="92500" lnSpcReduction="20000"/>
          </a:bodyPr>
          <a:lstStyle/>
          <a:p>
            <a:pPr marL="457200" indent="-457200">
              <a:buFont typeface="Wingdings" charset="2"/>
              <a:buChar char="v"/>
            </a:pPr>
            <a:r>
              <a:rPr lang="en-US" b="1" dirty="0" smtClean="0"/>
              <a:t>Twitter</a:t>
            </a:r>
          </a:p>
          <a:p>
            <a:pPr marL="857250" lvl="1" indent="-457200">
              <a:buFont typeface="Wingdings" charset="2"/>
              <a:buChar char="u"/>
            </a:pPr>
            <a:r>
              <a:rPr lang="en-US" sz="2400" dirty="0" smtClean="0"/>
              <a:t>Have a Twitter account for DCON updates for members.</a:t>
            </a:r>
          </a:p>
          <a:p>
            <a:pPr marL="857250" lvl="1" indent="-457200">
              <a:buFont typeface="Wingdings" charset="2"/>
              <a:buChar char="u"/>
            </a:pPr>
            <a:r>
              <a:rPr lang="en-US" sz="2400" dirty="0" smtClean="0"/>
              <a:t>Utilize “</a:t>
            </a:r>
            <a:r>
              <a:rPr lang="en-US" sz="2400" dirty="0" err="1" smtClean="0"/>
              <a:t>hashtag</a:t>
            </a:r>
            <a:r>
              <a:rPr lang="en-US" sz="2400" dirty="0" smtClean="0"/>
              <a:t>” system in which users can promote DCON. (ex. #DCON14 or #CNH14)</a:t>
            </a:r>
          </a:p>
          <a:p>
            <a:pPr marL="857250" lvl="1" indent="-457200">
              <a:buFont typeface="Wingdings" charset="2"/>
              <a:buChar char="u"/>
            </a:pPr>
            <a:r>
              <a:rPr lang="en-US" sz="2400" dirty="0" smtClean="0"/>
              <a:t>We can also see what members are saying about DCON.</a:t>
            </a:r>
          </a:p>
          <a:p>
            <a:pPr marL="857250" lvl="1" indent="-457200">
              <a:buFont typeface="Wingdings" charset="2"/>
              <a:buChar char="u"/>
            </a:pPr>
            <a:r>
              <a:rPr lang="en-US" sz="2400" dirty="0" smtClean="0"/>
              <a:t>We want to put the member’s voice on the screens at DCON, so get this trending!</a:t>
            </a:r>
            <a:endParaRPr lang="en-US" sz="2400" dirty="0"/>
          </a:p>
        </p:txBody>
      </p:sp>
      <p:sp>
        <p:nvSpPr>
          <p:cNvPr id="3" name="Title 2"/>
          <p:cNvSpPr>
            <a:spLocks noGrp="1"/>
          </p:cNvSpPr>
          <p:nvPr>
            <p:ph type="title"/>
          </p:nvPr>
        </p:nvSpPr>
        <p:spPr/>
        <p:txBody>
          <a:bodyPr/>
          <a:lstStyle/>
          <a:p>
            <a:r>
              <a:rPr lang="en-US" dirty="0" smtClean="0"/>
              <a:t>Ways to Promote DCON</a:t>
            </a:r>
            <a:endParaRPr lang="en-US" dirty="0"/>
          </a:p>
        </p:txBody>
      </p:sp>
      <p:pic>
        <p:nvPicPr>
          <p:cNvPr id="4"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9600" y="1600200"/>
            <a:ext cx="3200400" cy="4419600"/>
          </a:xfrm>
          <a:prstGeom prst="rect">
            <a:avLst/>
          </a:prstGeom>
          <a:noFill/>
          <a:ln w="1836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4040696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4648200" cy="4525963"/>
          </a:xfrm>
        </p:spPr>
        <p:txBody>
          <a:bodyPr>
            <a:normAutofit/>
          </a:bodyPr>
          <a:lstStyle/>
          <a:p>
            <a:pPr marL="457200" indent="-457200">
              <a:buFont typeface="Wingdings" charset="2"/>
              <a:buChar char="v"/>
            </a:pPr>
            <a:r>
              <a:rPr lang="en-US" dirty="0" smtClean="0"/>
              <a:t>Videos</a:t>
            </a:r>
          </a:p>
          <a:p>
            <a:pPr marL="857250" lvl="1" indent="-457200">
              <a:buFont typeface="Wingdings" charset="2"/>
              <a:buChar char="u"/>
            </a:pPr>
            <a:r>
              <a:rPr lang="en-US" dirty="0" smtClean="0"/>
              <a:t>Explore the possibility of various other videos to promote district convention.</a:t>
            </a:r>
          </a:p>
          <a:p>
            <a:pPr marL="857250" lvl="1" indent="-457200">
              <a:buFont typeface="Wingdings" charset="2"/>
              <a:buChar char="u"/>
            </a:pPr>
            <a:r>
              <a:rPr lang="en-US" dirty="0" smtClean="0"/>
              <a:t>The Call to DCON video is a great resource to promote the event &amp; theme.</a:t>
            </a:r>
          </a:p>
        </p:txBody>
      </p:sp>
      <p:sp>
        <p:nvSpPr>
          <p:cNvPr id="3" name="Title 2"/>
          <p:cNvSpPr>
            <a:spLocks noGrp="1"/>
          </p:cNvSpPr>
          <p:nvPr>
            <p:ph type="title"/>
          </p:nvPr>
        </p:nvSpPr>
        <p:spPr/>
        <p:txBody>
          <a:bodyPr/>
          <a:lstStyle/>
          <a:p>
            <a:r>
              <a:rPr lang="en-US" dirty="0" smtClean="0"/>
              <a:t>Ways to Promote DCON</a:t>
            </a:r>
            <a:endParaRPr lang="en-US" dirty="0"/>
          </a:p>
        </p:txBody>
      </p:sp>
      <p:pic>
        <p:nvPicPr>
          <p:cNvPr id="4"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181600" y="2057400"/>
            <a:ext cx="3441365" cy="3352800"/>
          </a:xfrm>
          <a:prstGeom prst="rect">
            <a:avLst/>
          </a:prstGeom>
          <a:noFill/>
          <a:ln w="1836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2428058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b="1" dirty="0" smtClean="0"/>
              <a:t>PLEASE REMEMBER:</a:t>
            </a:r>
          </a:p>
          <a:p>
            <a:pPr marL="457200" indent="-457200">
              <a:buFont typeface="Wingdings" charset="2"/>
              <a:buChar char="v"/>
            </a:pPr>
            <a:endParaRPr lang="en-US" dirty="0"/>
          </a:p>
          <a:p>
            <a:pPr marL="457200" indent="-457200">
              <a:buFont typeface="Wingdings" charset="2"/>
              <a:buChar char="v"/>
            </a:pPr>
            <a:r>
              <a:rPr lang="en-US" dirty="0" smtClean="0"/>
              <a:t>We can explore the use of social media only to</a:t>
            </a:r>
            <a:r>
              <a:rPr lang="en-US" i="1" dirty="0" smtClean="0"/>
              <a:t> promote </a:t>
            </a:r>
            <a:r>
              <a:rPr lang="en-US" dirty="0" smtClean="0"/>
              <a:t>DCON.</a:t>
            </a:r>
          </a:p>
          <a:p>
            <a:pPr marL="457200" indent="-457200">
              <a:buFont typeface="Wingdings" charset="2"/>
              <a:buChar char="v"/>
            </a:pPr>
            <a:r>
              <a:rPr lang="en-US" dirty="0" smtClean="0"/>
              <a:t>Key Club business in </a:t>
            </a:r>
            <a:r>
              <a:rPr lang="en-US" b="1" dirty="0" smtClean="0"/>
              <a:t>NOT</a:t>
            </a:r>
            <a:r>
              <a:rPr lang="en-US" dirty="0" smtClean="0"/>
              <a:t> to be conducted on social media – announcements only.</a:t>
            </a:r>
            <a:endParaRPr lang="en-US" dirty="0"/>
          </a:p>
        </p:txBody>
      </p:sp>
      <p:sp>
        <p:nvSpPr>
          <p:cNvPr id="3" name="Title 2"/>
          <p:cNvSpPr>
            <a:spLocks noGrp="1"/>
          </p:cNvSpPr>
          <p:nvPr>
            <p:ph type="title"/>
          </p:nvPr>
        </p:nvSpPr>
        <p:spPr/>
        <p:txBody>
          <a:bodyPr/>
          <a:lstStyle/>
          <a:p>
            <a:r>
              <a:rPr lang="en-US" dirty="0" smtClean="0"/>
              <a:t>IMPORTANT!</a:t>
            </a:r>
            <a:endParaRPr lang="en-US"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781800" y="3886200"/>
            <a:ext cx="2205038" cy="2286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756422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144963"/>
          </a:xfrm>
        </p:spPr>
        <p:txBody>
          <a:bodyPr>
            <a:normAutofit/>
          </a:bodyPr>
          <a:lstStyle/>
          <a:p>
            <a:pPr algn="ctr"/>
            <a:r>
              <a:rPr lang="en-US" sz="4800" b="1" dirty="0" smtClean="0"/>
              <a:t>QUESTIONS, COMMENTS, CONCERNS, SUGGESTIONS?</a:t>
            </a:r>
          </a:p>
          <a:p>
            <a:pPr algn="ctr"/>
            <a:r>
              <a:rPr lang="en-US" sz="4800" dirty="0" smtClean="0"/>
              <a:t>Go for the gold!</a:t>
            </a:r>
          </a:p>
        </p:txBody>
      </p:sp>
      <p:sp>
        <p:nvSpPr>
          <p:cNvPr id="3" name="Title 2"/>
          <p:cNvSpPr>
            <a:spLocks noGrp="1"/>
          </p:cNvSpPr>
          <p:nvPr>
            <p:ph type="title"/>
          </p:nvPr>
        </p:nvSpPr>
        <p:spPr/>
        <p:txBody>
          <a:bodyPr/>
          <a:lstStyle/>
          <a:p>
            <a:r>
              <a:rPr lang="en-US" dirty="0" smtClean="0"/>
              <a:t>Your Golden Ticket</a:t>
            </a:r>
            <a:endParaRPr lang="en-US" dirty="0"/>
          </a:p>
        </p:txBody>
      </p:sp>
    </p:spTree>
    <p:extLst>
      <p:ext uri="{BB962C8B-B14F-4D97-AF65-F5344CB8AC3E}">
        <p14:creationId xmlns:p14="http://schemas.microsoft.com/office/powerpoint/2010/main" val="367310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n-US" sz="4400" i="1" dirty="0" smtClean="0"/>
              <a:t>“Your Golden Ticket”</a:t>
            </a:r>
          </a:p>
          <a:p>
            <a:pPr algn="ctr"/>
            <a:endParaRPr lang="en-US" sz="4400" i="1" dirty="0" smtClean="0"/>
          </a:p>
        </p:txBody>
      </p:sp>
      <p:sp>
        <p:nvSpPr>
          <p:cNvPr id="3" name="Title 2"/>
          <p:cNvSpPr>
            <a:spLocks noGrp="1"/>
          </p:cNvSpPr>
          <p:nvPr>
            <p:ph type="title"/>
          </p:nvPr>
        </p:nvSpPr>
        <p:spPr/>
        <p:txBody>
          <a:bodyPr/>
          <a:lstStyle/>
          <a:p>
            <a:r>
              <a:rPr lang="en-US" dirty="0" smtClean="0"/>
              <a:t>District Convention Theme</a:t>
            </a:r>
            <a:endParaRPr lang="en-US" dirty="0"/>
          </a:p>
        </p:txBody>
      </p:sp>
      <p:pic>
        <p:nvPicPr>
          <p:cNvPr id="5" name="Picture 4" descr="Use This!.png"/>
          <p:cNvPicPr>
            <a:picLocks noChangeAspect="1"/>
          </p:cNvPicPr>
          <p:nvPr/>
        </p:nvPicPr>
        <p:blipFill>
          <a:blip r:embed="rId2" cstate="print"/>
          <a:stretch>
            <a:fillRect/>
          </a:stretch>
        </p:blipFill>
        <p:spPr>
          <a:xfrm>
            <a:off x="2895600" y="2438400"/>
            <a:ext cx="3200400" cy="3514651"/>
          </a:xfrm>
          <a:prstGeom prst="rect">
            <a:avLst/>
          </a:prstGeom>
        </p:spPr>
      </p:pic>
    </p:spTree>
    <p:extLst>
      <p:ext uri="{BB962C8B-B14F-4D97-AF65-F5344CB8AC3E}">
        <p14:creationId xmlns:p14="http://schemas.microsoft.com/office/powerpoint/2010/main" val="2682413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400" dirty="0" smtClean="0"/>
              <a:t>Your Golden Ticket embodies the opportunities District Convention provides. Key Club is the ticket for leaders across the globe to develop leadership through service. It is not just the ticket for one individual; it is the ticket for anyone. It is YOUR ticket. With this ticket, Key Club members will be able to perform golden service and live by the core values. To celebrate the legacy brought by the CNH leaders, DCON 2014 will be YOUR GOLDEN TICKET.</a:t>
            </a:r>
          </a:p>
          <a:p>
            <a:pPr algn="just"/>
            <a:endParaRPr lang="en-US" sz="2400" dirty="0" smtClean="0"/>
          </a:p>
          <a:p>
            <a:pPr algn="r"/>
            <a:r>
              <a:rPr lang="en-US" sz="2400" dirty="0" smtClean="0"/>
              <a:t>-Committee Secretary Andrew Chang</a:t>
            </a:r>
          </a:p>
          <a:p>
            <a:pPr algn="just"/>
            <a:endParaRPr lang="en-US" sz="2800" dirty="0"/>
          </a:p>
        </p:txBody>
      </p:sp>
      <p:sp>
        <p:nvSpPr>
          <p:cNvPr id="3" name="Title 2"/>
          <p:cNvSpPr>
            <a:spLocks noGrp="1"/>
          </p:cNvSpPr>
          <p:nvPr>
            <p:ph type="title"/>
          </p:nvPr>
        </p:nvSpPr>
        <p:spPr>
          <a:xfrm>
            <a:off x="0" y="274638"/>
            <a:ext cx="8686800" cy="1143000"/>
          </a:xfrm>
        </p:spPr>
        <p:txBody>
          <a:bodyPr>
            <a:noAutofit/>
          </a:bodyPr>
          <a:lstStyle/>
          <a:p>
            <a:r>
              <a:rPr lang="en-US" sz="3200" b="0" dirty="0" smtClean="0"/>
              <a:t>The </a:t>
            </a:r>
            <a:r>
              <a:rPr lang="en-US" sz="3200" dirty="0" smtClean="0"/>
              <a:t>Embodiment</a:t>
            </a:r>
            <a:r>
              <a:rPr lang="en-US" sz="3200" b="0" dirty="0" smtClean="0"/>
              <a:t> of the DCON ‘14 theme</a:t>
            </a:r>
            <a:endParaRPr lang="en-US" sz="3200" b="0" dirty="0"/>
          </a:p>
        </p:txBody>
      </p:sp>
    </p:spTree>
    <p:extLst>
      <p:ext uri="{BB962C8B-B14F-4D97-AF65-F5344CB8AC3E}">
        <p14:creationId xmlns:p14="http://schemas.microsoft.com/office/powerpoint/2010/main" val="4069146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So why should you attend District Convention 2014?</a:t>
            </a:r>
            <a:endParaRPr lang="en-US" dirty="0"/>
          </a:p>
        </p:txBody>
      </p:sp>
      <p:sp>
        <p:nvSpPr>
          <p:cNvPr id="17" name="TextBox 16"/>
          <p:cNvSpPr txBox="1"/>
          <p:nvPr/>
        </p:nvSpPr>
        <p:spPr>
          <a:xfrm>
            <a:off x="609600" y="1676400"/>
            <a:ext cx="8001000" cy="4062651"/>
          </a:xfrm>
          <a:prstGeom prst="rect">
            <a:avLst/>
          </a:prstGeom>
          <a:noFill/>
        </p:spPr>
        <p:txBody>
          <a:bodyPr wrap="square" rtlCol="0">
            <a:spAutoFit/>
          </a:bodyPr>
          <a:lstStyle/>
          <a:p>
            <a:pPr>
              <a:buFont typeface="Arial" pitchFamily="34" charset="0"/>
              <a:buChar char="•"/>
            </a:pPr>
            <a:r>
              <a:rPr lang="en-US" sz="2400" dirty="0" smtClean="0">
                <a:latin typeface="Century Gothic" pitchFamily="34" charset="0"/>
              </a:rPr>
              <a:t>Meet </a:t>
            </a:r>
            <a:r>
              <a:rPr lang="en-US" sz="2400" i="1" dirty="0" smtClean="0">
                <a:latin typeface="Century Gothic" pitchFamily="34" charset="0"/>
              </a:rPr>
              <a:t>thousands</a:t>
            </a:r>
            <a:r>
              <a:rPr lang="en-US" sz="2400" dirty="0" smtClean="0">
                <a:latin typeface="Century Gothic" pitchFamily="34" charset="0"/>
              </a:rPr>
              <a:t> of Key Clubbers with tons of Key             Club spirit</a:t>
            </a:r>
          </a:p>
          <a:p>
            <a:pPr>
              <a:buFont typeface="Arial" pitchFamily="34" charset="0"/>
              <a:buChar char="•"/>
            </a:pPr>
            <a:r>
              <a:rPr lang="en-US" sz="2400" dirty="0" smtClean="0">
                <a:latin typeface="Century Gothic" pitchFamily="34" charset="0"/>
              </a:rPr>
              <a:t>BEE inspired by the motivational speaker</a:t>
            </a:r>
          </a:p>
          <a:p>
            <a:pPr>
              <a:buFont typeface="Arial" pitchFamily="34" charset="0"/>
              <a:buChar char="•"/>
            </a:pPr>
            <a:r>
              <a:rPr lang="en-US" sz="2400" dirty="0" smtClean="0">
                <a:latin typeface="Century Gothic" pitchFamily="34" charset="0"/>
              </a:rPr>
              <a:t>Elect the new District Executives</a:t>
            </a:r>
          </a:p>
          <a:p>
            <a:pPr>
              <a:buFont typeface="Arial" pitchFamily="34" charset="0"/>
              <a:buChar char="•"/>
            </a:pPr>
            <a:r>
              <a:rPr lang="en-US" sz="2400" dirty="0" smtClean="0">
                <a:latin typeface="Century Gothic" pitchFamily="34" charset="0"/>
              </a:rPr>
              <a:t>Over 40 educational seminars</a:t>
            </a:r>
          </a:p>
          <a:p>
            <a:pPr>
              <a:buFont typeface="Arial" pitchFamily="34" charset="0"/>
              <a:buChar char="•"/>
            </a:pPr>
            <a:r>
              <a:rPr lang="en-US" sz="2400" dirty="0" smtClean="0">
                <a:latin typeface="Century Gothic" pitchFamily="34" charset="0"/>
              </a:rPr>
              <a:t>Service EXPO</a:t>
            </a:r>
          </a:p>
          <a:p>
            <a:pPr>
              <a:buFont typeface="Arial" pitchFamily="34" charset="0"/>
              <a:buChar char="•"/>
            </a:pPr>
            <a:r>
              <a:rPr lang="en-US" sz="2400" dirty="0" smtClean="0">
                <a:latin typeface="Century Gothic" pitchFamily="34" charset="0"/>
              </a:rPr>
              <a:t>College EXPO</a:t>
            </a:r>
          </a:p>
          <a:p>
            <a:pPr>
              <a:buFont typeface="Arial" pitchFamily="34" charset="0"/>
              <a:buChar char="•"/>
            </a:pPr>
            <a:r>
              <a:rPr lang="en-US" sz="2400" dirty="0" smtClean="0">
                <a:latin typeface="Century Gothic" pitchFamily="34" charset="0"/>
              </a:rPr>
              <a:t>Governor’s Ball</a:t>
            </a:r>
          </a:p>
          <a:p>
            <a:pPr>
              <a:buFont typeface="Arial" pitchFamily="34" charset="0"/>
              <a:buChar char="•"/>
            </a:pPr>
            <a:r>
              <a:rPr lang="en-US" sz="2400" dirty="0" smtClean="0">
                <a:latin typeface="Century Gothic" pitchFamily="34" charset="0"/>
              </a:rPr>
              <a:t>Celebrate a year of golden service at the Awards Ceremony</a:t>
            </a:r>
          </a:p>
          <a:p>
            <a:pPr>
              <a:buFont typeface="Arial" pitchFamily="34" charset="0"/>
              <a:buChar char="•"/>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dirty="0" smtClean="0"/>
              <a:t>	Apply the theme, “Your Golden Ticket” at your DCMs, OTCs, RTCs, and division events…</a:t>
            </a:r>
          </a:p>
          <a:p>
            <a:pPr algn="r"/>
            <a:r>
              <a:rPr lang="en-US" sz="4400" dirty="0" smtClean="0"/>
              <a:t>…But </a:t>
            </a:r>
            <a:r>
              <a:rPr lang="en-US" sz="4400" b="1" i="1" dirty="0" smtClean="0"/>
              <a:t>HOW</a:t>
            </a:r>
            <a:r>
              <a:rPr lang="en-US" sz="4400" dirty="0" smtClean="0"/>
              <a:t>?</a:t>
            </a:r>
            <a:endParaRPr lang="en-US" sz="4400" dirty="0"/>
          </a:p>
        </p:txBody>
      </p:sp>
      <p:sp>
        <p:nvSpPr>
          <p:cNvPr id="3" name="Title 2"/>
          <p:cNvSpPr>
            <a:spLocks noGrp="1"/>
          </p:cNvSpPr>
          <p:nvPr>
            <p:ph type="title"/>
          </p:nvPr>
        </p:nvSpPr>
        <p:spPr/>
        <p:txBody>
          <a:bodyPr/>
          <a:lstStyle/>
          <a:p>
            <a:r>
              <a:rPr lang="en-US" dirty="0" smtClean="0"/>
              <a:t>Theme Implementation</a:t>
            </a:r>
            <a:endParaRPr lang="en-US" dirty="0"/>
          </a:p>
        </p:txBody>
      </p:sp>
    </p:spTree>
    <p:extLst>
      <p:ext uri="{BB962C8B-B14F-4D97-AF65-F5344CB8AC3E}">
        <p14:creationId xmlns:p14="http://schemas.microsoft.com/office/powerpoint/2010/main" val="463418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Font typeface="Wingdings" charset="2"/>
              <a:buChar char="v"/>
            </a:pPr>
            <a:r>
              <a:rPr lang="en-US" sz="3600" dirty="0" smtClean="0"/>
              <a:t>Your OTC/RTC theme may be related to something </a:t>
            </a:r>
            <a:r>
              <a:rPr lang="en-US" sz="4000" b="1" dirty="0" smtClean="0">
                <a:solidFill>
                  <a:srgbClr val="FFC000"/>
                </a:solidFill>
                <a:latin typeface="AR BONNIE" pitchFamily="2" charset="0"/>
              </a:rPr>
              <a:t>Golden</a:t>
            </a:r>
            <a:r>
              <a:rPr lang="en-US" sz="4000" b="1" dirty="0" smtClean="0">
                <a:latin typeface="Papyrus"/>
              </a:rPr>
              <a:t>!</a:t>
            </a:r>
          </a:p>
          <a:p>
            <a:pPr marL="457200" indent="-457200">
              <a:buFont typeface="Wingdings" charset="2"/>
              <a:buChar char="v"/>
            </a:pPr>
            <a:r>
              <a:rPr lang="en-US" sz="4000" dirty="0" smtClean="0">
                <a:latin typeface="Century Gothic"/>
              </a:rPr>
              <a:t>Workshop titles and food may relate to the theme, and decorating your venue makes it all the more fun!</a:t>
            </a:r>
            <a:endParaRPr lang="en-US" sz="4000" dirty="0">
              <a:latin typeface="Century Gothic"/>
            </a:endParaRPr>
          </a:p>
        </p:txBody>
      </p:sp>
      <p:sp>
        <p:nvSpPr>
          <p:cNvPr id="3" name="Title 2"/>
          <p:cNvSpPr>
            <a:spLocks noGrp="1"/>
          </p:cNvSpPr>
          <p:nvPr>
            <p:ph type="title"/>
          </p:nvPr>
        </p:nvSpPr>
        <p:spPr/>
        <p:txBody>
          <a:bodyPr>
            <a:normAutofit fontScale="90000"/>
          </a:bodyPr>
          <a:lstStyle/>
          <a:p>
            <a:r>
              <a:rPr lang="en-US" dirty="0" smtClean="0"/>
              <a:t>OTC/RTC Implementation Ideas</a:t>
            </a:r>
            <a:endParaRPr lang="en-US" dirty="0"/>
          </a:p>
        </p:txBody>
      </p:sp>
    </p:spTree>
    <p:extLst>
      <p:ext uri="{BB962C8B-B14F-4D97-AF65-F5344CB8AC3E}">
        <p14:creationId xmlns:p14="http://schemas.microsoft.com/office/powerpoint/2010/main" val="2022922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Font typeface="Wingdings" charset="2"/>
              <a:buChar char="v"/>
            </a:pPr>
            <a:r>
              <a:rPr lang="en-US" dirty="0" smtClean="0"/>
              <a:t>Decorate using gold!</a:t>
            </a:r>
          </a:p>
          <a:p>
            <a:pPr marL="457200" indent="-457200">
              <a:buFont typeface="Wingdings" charset="2"/>
              <a:buChar char="v"/>
            </a:pPr>
            <a:r>
              <a:rPr lang="en-US" dirty="0" smtClean="0"/>
              <a:t>Give out golden certificates for recognition!</a:t>
            </a:r>
          </a:p>
          <a:p>
            <a:pPr marL="457200" indent="-457200">
              <a:buFont typeface="Wingdings" charset="2"/>
              <a:buChar char="v"/>
            </a:pPr>
            <a:r>
              <a:rPr lang="en-US" dirty="0" smtClean="0"/>
              <a:t>Create large posters and banners for ways to promote </a:t>
            </a:r>
            <a:r>
              <a:rPr lang="en-US" b="1" dirty="0" smtClean="0"/>
              <a:t>service.</a:t>
            </a:r>
          </a:p>
          <a:p>
            <a:pPr marL="457200" indent="-457200">
              <a:buFont typeface="Wingdings" charset="2"/>
              <a:buChar char="v"/>
            </a:pPr>
            <a:r>
              <a:rPr lang="en-US" dirty="0" smtClean="0"/>
              <a:t>Create inspiration by showing photos of various </a:t>
            </a:r>
            <a:r>
              <a:rPr lang="en-US" b="1" dirty="0" smtClean="0"/>
              <a:t>service projects.</a:t>
            </a:r>
            <a:endParaRPr lang="en-US" b="1" dirty="0"/>
          </a:p>
        </p:txBody>
      </p:sp>
      <p:sp>
        <p:nvSpPr>
          <p:cNvPr id="3" name="Title 2"/>
          <p:cNvSpPr>
            <a:spLocks noGrp="1"/>
          </p:cNvSpPr>
          <p:nvPr>
            <p:ph type="title"/>
          </p:nvPr>
        </p:nvSpPr>
        <p:spPr/>
        <p:txBody>
          <a:bodyPr>
            <a:normAutofit/>
          </a:bodyPr>
          <a:lstStyle/>
          <a:p>
            <a:r>
              <a:rPr lang="en-US" dirty="0" smtClean="0"/>
              <a:t>Implementation Ideas</a:t>
            </a:r>
            <a:endParaRPr lang="en-US" dirty="0"/>
          </a:p>
        </p:txBody>
      </p:sp>
    </p:spTree>
    <p:extLst>
      <p:ext uri="{BB962C8B-B14F-4D97-AF65-F5344CB8AC3E}">
        <p14:creationId xmlns:p14="http://schemas.microsoft.com/office/powerpoint/2010/main" val="2004630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22437"/>
            <a:ext cx="8229600" cy="4525963"/>
          </a:xfrm>
        </p:spPr>
        <p:txBody>
          <a:bodyPr>
            <a:noAutofit/>
          </a:bodyPr>
          <a:lstStyle/>
          <a:p>
            <a:pPr marL="457200" indent="-457200">
              <a:buFont typeface="Wingdings" charset="2"/>
              <a:buChar char="v"/>
            </a:pPr>
            <a:r>
              <a:rPr lang="en-US" dirty="0" smtClean="0"/>
              <a:t>Include links to the </a:t>
            </a:r>
            <a:r>
              <a:rPr lang="en-US" b="1" u="sng" dirty="0" smtClean="0"/>
              <a:t>DCON webpage </a:t>
            </a:r>
            <a:r>
              <a:rPr lang="en-US" dirty="0" smtClean="0"/>
              <a:t>on the </a:t>
            </a:r>
            <a:r>
              <a:rPr lang="en-US" dirty="0" err="1" smtClean="0"/>
              <a:t>CyberKey</a:t>
            </a:r>
            <a:r>
              <a:rPr lang="en-US" dirty="0" smtClean="0"/>
              <a:t> into your newsletters throughout the year.</a:t>
            </a:r>
          </a:p>
          <a:p>
            <a:pPr marL="457200" indent="-457200">
              <a:buFont typeface="Wingdings" charset="2"/>
              <a:buChar char="v"/>
            </a:pPr>
            <a:r>
              <a:rPr lang="en-US" dirty="0" smtClean="0"/>
              <a:t>Include the </a:t>
            </a:r>
            <a:r>
              <a:rPr lang="en-US" b="1" dirty="0" smtClean="0"/>
              <a:t>theme</a:t>
            </a:r>
            <a:r>
              <a:rPr lang="en-US" dirty="0" smtClean="0"/>
              <a:t> throughout your meetings, agendas, </a:t>
            </a:r>
            <a:r>
              <a:rPr lang="en-US" dirty="0"/>
              <a:t>socials, etc</a:t>
            </a:r>
            <a:r>
              <a:rPr lang="en-US" dirty="0" smtClean="0"/>
              <a:t>.</a:t>
            </a:r>
          </a:p>
          <a:p>
            <a:pPr marL="457200" indent="-457200">
              <a:buFont typeface="Wingdings" charset="2"/>
              <a:buChar char="v"/>
            </a:pPr>
            <a:r>
              <a:rPr lang="en-US" dirty="0" smtClean="0"/>
              <a:t>Include the </a:t>
            </a:r>
            <a:r>
              <a:rPr lang="en-US" b="1" dirty="0" smtClean="0"/>
              <a:t>logo</a:t>
            </a:r>
            <a:r>
              <a:rPr lang="en-US" dirty="0" smtClean="0"/>
              <a:t> in your work.</a:t>
            </a:r>
            <a:endParaRPr lang="en-US" dirty="0"/>
          </a:p>
        </p:txBody>
      </p:sp>
      <p:sp>
        <p:nvSpPr>
          <p:cNvPr id="3" name="Title 2"/>
          <p:cNvSpPr>
            <a:spLocks noGrp="1"/>
          </p:cNvSpPr>
          <p:nvPr>
            <p:ph type="title"/>
          </p:nvPr>
        </p:nvSpPr>
        <p:spPr/>
        <p:txBody>
          <a:bodyPr/>
          <a:lstStyle/>
          <a:p>
            <a:r>
              <a:rPr lang="en-US" dirty="0" smtClean="0"/>
              <a:t>Yearly Implementation Ideas</a:t>
            </a:r>
            <a:endParaRPr lang="en-US" dirty="0"/>
          </a:p>
        </p:txBody>
      </p:sp>
    </p:spTree>
    <p:extLst>
      <p:ext uri="{BB962C8B-B14F-4D97-AF65-F5344CB8AC3E}">
        <p14:creationId xmlns:p14="http://schemas.microsoft.com/office/powerpoint/2010/main" val="3337595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0" indent="-457200">
              <a:buFont typeface="Wingdings" charset="2"/>
              <a:buChar char="v"/>
            </a:pPr>
            <a:r>
              <a:rPr lang="en-US" b="1" dirty="0" smtClean="0"/>
              <a:t>Flyers</a:t>
            </a:r>
          </a:p>
          <a:p>
            <a:pPr marL="857250" lvl="1" indent="-457200">
              <a:buFont typeface="Wingdings" charset="2"/>
              <a:buChar char="u"/>
            </a:pPr>
            <a:r>
              <a:rPr lang="en-US" dirty="0" smtClean="0"/>
              <a:t>Contain all the necessary resources for registration information, dates, and etc.</a:t>
            </a:r>
          </a:p>
          <a:p>
            <a:pPr marL="457200" indent="-457200">
              <a:buFont typeface="Wingdings" pitchFamily="2" charset="2"/>
              <a:buChar char="v"/>
            </a:pPr>
            <a:r>
              <a:rPr lang="en-US" b="1" dirty="0" smtClean="0"/>
              <a:t>Online</a:t>
            </a:r>
            <a:endParaRPr lang="en-US" dirty="0" smtClean="0"/>
          </a:p>
          <a:p>
            <a:pPr marL="857250" lvl="1" indent="-457200">
              <a:buFont typeface="Wingdings" charset="2"/>
              <a:buChar char="u"/>
            </a:pPr>
            <a:r>
              <a:rPr lang="en-US" dirty="0" smtClean="0"/>
              <a:t>Easily accessible and can be posted for promotion.</a:t>
            </a:r>
          </a:p>
          <a:p>
            <a:pPr marL="857250" lvl="1" indent="-457200">
              <a:buFont typeface="Wingdings" charset="2"/>
              <a:buChar char="u"/>
            </a:pPr>
            <a:r>
              <a:rPr lang="en-US" b="1" dirty="0" err="1" smtClean="0"/>
              <a:t>Facebook</a:t>
            </a:r>
            <a:r>
              <a:rPr lang="en-US" b="1" dirty="0" smtClean="0"/>
              <a:t> Overlays </a:t>
            </a:r>
            <a:r>
              <a:rPr lang="en-US" dirty="0" smtClean="0"/>
              <a:t>with DCON information.</a:t>
            </a:r>
          </a:p>
          <a:p>
            <a:pPr marL="857250" lvl="1" indent="-457200">
              <a:buFont typeface="Wingdings" charset="2"/>
              <a:buChar char="u"/>
            </a:pPr>
            <a:r>
              <a:rPr lang="en-US" dirty="0" smtClean="0"/>
              <a:t>Please refrain from creating mass event pages or mass DCON </a:t>
            </a:r>
            <a:r>
              <a:rPr lang="en-US" dirty="0" err="1" smtClean="0"/>
              <a:t>Facebook</a:t>
            </a:r>
            <a:r>
              <a:rPr lang="en-US" dirty="0" smtClean="0"/>
              <a:t> pages.</a:t>
            </a:r>
          </a:p>
          <a:p>
            <a:pPr marL="400050" lvl="1" indent="0"/>
            <a:endParaRPr lang="en-US" dirty="0" smtClean="0"/>
          </a:p>
        </p:txBody>
      </p:sp>
      <p:sp>
        <p:nvSpPr>
          <p:cNvPr id="3" name="Title 2"/>
          <p:cNvSpPr>
            <a:spLocks noGrp="1"/>
          </p:cNvSpPr>
          <p:nvPr>
            <p:ph type="title"/>
          </p:nvPr>
        </p:nvSpPr>
        <p:spPr/>
        <p:txBody>
          <a:bodyPr/>
          <a:lstStyle/>
          <a:p>
            <a:r>
              <a:rPr lang="en-US" dirty="0" smtClean="0"/>
              <a:t>Ways to Promote DCON</a:t>
            </a:r>
            <a:endParaRPr lang="en-US" dirty="0"/>
          </a:p>
        </p:txBody>
      </p:sp>
    </p:spTree>
    <p:extLst>
      <p:ext uri="{BB962C8B-B14F-4D97-AF65-F5344CB8AC3E}">
        <p14:creationId xmlns:p14="http://schemas.microsoft.com/office/powerpoint/2010/main" val="124197200"/>
      </p:ext>
    </p:extLst>
  </p:cSld>
  <p:clrMapOvr>
    <a:masterClrMapping/>
  </p:clrMapOvr>
</p:sld>
</file>

<file path=ppt/theme/theme1.xml><?xml version="1.0" encoding="utf-8"?>
<a:theme xmlns:a="http://schemas.openxmlformats.org/drawingml/2006/main" name="Office Theme">
  <a:themeElements>
    <a:clrScheme name="Key Club 1">
      <a:dk1>
        <a:sysClr val="windowText" lastClr="000000"/>
      </a:dk1>
      <a:lt1>
        <a:srgbClr val="FFFFFF"/>
      </a:lt1>
      <a:dk2>
        <a:srgbClr val="002F5F"/>
      </a:dk2>
      <a:lt2>
        <a:srgbClr val="6D6E71"/>
      </a:lt2>
      <a:accent1>
        <a:srgbClr val="0098C3"/>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3503</TotalTime>
  <Words>534</Words>
  <Application>Microsoft Office PowerPoint</Application>
  <PresentationFormat>On-screen Show (4:3)</PresentationFormat>
  <Paragraphs>69</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Ways to Spread the Gold</vt:lpstr>
      <vt:lpstr>District Convention Theme</vt:lpstr>
      <vt:lpstr>The Embodiment of the DCON ‘14 theme</vt:lpstr>
      <vt:lpstr>So why should you attend District Convention 2014?</vt:lpstr>
      <vt:lpstr>Theme Implementation</vt:lpstr>
      <vt:lpstr>OTC/RTC Implementation Ideas</vt:lpstr>
      <vt:lpstr>Implementation Ideas</vt:lpstr>
      <vt:lpstr>Yearly Implementation Ideas</vt:lpstr>
      <vt:lpstr>Ways to Promote DCON</vt:lpstr>
      <vt:lpstr>Ways to Promote DCON</vt:lpstr>
      <vt:lpstr>Ways to Promote DCON</vt:lpstr>
      <vt:lpstr>Ways to Promote DCON</vt:lpstr>
      <vt:lpstr>IMPORTANT!</vt:lpstr>
      <vt:lpstr>Your Golden Ticket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Lotito-Byers;CNH Key Club District</dc:creator>
  <cp:lastModifiedBy>Lincoln</cp:lastModifiedBy>
  <cp:revision>113</cp:revision>
  <dcterms:created xsi:type="dcterms:W3CDTF">2012-05-22T23:44:23Z</dcterms:created>
  <dcterms:modified xsi:type="dcterms:W3CDTF">2013-08-14T05:56:08Z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